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4384000" cy="13716000" type="screen16x9"/>
  <p:notesSz cx="5143500" cy="9144000"/>
  <p:embeddedFontLst>
    <p:embeddedFont>
      <p:font typeface="OPPOSans-B" panose="02010601030101010101" pitchFamily="2" charset="-122"/>
      <p:regular r:id="rId25"/>
    </p:embeddedFont>
    <p:embeddedFont>
      <p:font typeface="BarlowCondensed-ExtraBold" panose="02010601030101010101" pitchFamily="2" charset="-122"/>
      <p:regular r:id="rId26"/>
    </p:embeddedFont>
    <p:embeddedFont>
      <p:font typeface="OPPOSans-R" panose="02010601030101010101" pitchFamily="2" charset="-122"/>
      <p:regular r:id="rId27"/>
    </p:embeddedFont>
    <p:embeddedFont>
      <p:font typeface="OPPOSans-M" panose="02010601030101010101" pitchFamily="2" charset="-122"/>
      <p:regular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0" Target="slides/slide19.xml" Type="http://schemas.openxmlformats.org/officeDocument/2006/relationships/slide"/><Relationship Id="rId21" Target="slides/slide20.xml" Type="http://schemas.openxmlformats.org/officeDocument/2006/relationships/slide"/><Relationship Id="rId22" Target="slides/slide21.xml" Type="http://schemas.openxmlformats.org/officeDocument/2006/relationships/slide"/><Relationship Id="rId23" Target="slides/slide22.xml" Type="http://schemas.openxmlformats.org/officeDocument/2006/relationships/slide"/><Relationship Id="rId24" Target="slides/slide23.xml" Type="http://schemas.openxmlformats.org/officeDocument/2006/relationships/slide"/>  <Relationship Id="rId25" Target="fonts/font1.fntdata" Type="http://schemas.openxmlformats.org/officeDocument/2006/relationships/font"/>  <Relationship Id="rId26" Target="fonts/font2.fntdata" Type="http://schemas.openxmlformats.org/officeDocument/2006/relationships/font"/>  <Relationship Id="rId27" Target="fonts/font3.fntdata" Type="http://schemas.openxmlformats.org/officeDocument/2006/relationships/font"/>  <Relationship Id="rId28" Target="fonts/font4.fntdata" Type="http://schemas.openxmlformats.org/officeDocument/2006/relationships/font"/>  <Relationship Id="rId29" Target="presProps.xml" Type="http://schemas.openxmlformats.org/officeDocument/2006/relationships/presProps"/>  <Relationship Id="rId30" Target="viewProps.xml" Type="http://schemas.openxmlformats.org/officeDocument/2006/relationships/viewProps"/>  <Relationship Id="rId31" Target="theme/theme1.xml" Type="http://schemas.openxmlformats.org/officeDocument/2006/relationships/theme"/>  <Relationship Id="rId32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39.png"/><Relationship Id="rId1005" Type="http://schemas.openxmlformats.org/officeDocument/2006/relationships/image" Target="../media/image40.png"/><Relationship Id="rId1008" Type="http://schemas.openxmlformats.org/officeDocument/2006/relationships/image" Target="../media/image9.png"/><Relationship Id="rId10011" Type="http://schemas.openxmlformats.org/officeDocument/2006/relationships/image" Target="../media/image20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2" Type="http://schemas.openxmlformats.org/officeDocument/2006/relationships/image" Target="../media/image83.png"/><Relationship Id="rId1105" Type="http://schemas.openxmlformats.org/officeDocument/2006/relationships/image" Target="../media/image90.png"/><Relationship Id="rId1106" Type="http://schemas.openxmlformats.org/officeDocument/2006/relationships/image" Target="../media/image35.png"/><Relationship Id="rId1107" Type="http://schemas.openxmlformats.org/officeDocument/2006/relationships/image" Target="../media/image43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1" Type="http://schemas.openxmlformats.org/officeDocument/2006/relationships/image" Target="../media/image41.png"/><Relationship Id="rId12012" Type="http://schemas.openxmlformats.org/officeDocument/2006/relationships/image" Target="../media/image47.png"/><Relationship Id="rId12013" Type="http://schemas.openxmlformats.org/officeDocument/2006/relationships/image" Target="../media/image42.png"/><Relationship Id="rId12014" Type="http://schemas.openxmlformats.org/officeDocument/2006/relationships/image" Target="../media/image44.png"/><Relationship Id="rId12015" Type="http://schemas.openxmlformats.org/officeDocument/2006/relationships/image" Target="../media/image46.png"/><Relationship Id="rId12016" Type="http://schemas.openxmlformats.org/officeDocument/2006/relationships/image" Target="../media/image42.png"/><Relationship Id="rId12017" Type="http://schemas.openxmlformats.org/officeDocument/2006/relationships/image" Target="../media/image45.png"/><Relationship Id="rId12018" Type="http://schemas.openxmlformats.org/officeDocument/2006/relationships/image" Target="../media/image50.png"/><Relationship Id="rId12019" Type="http://schemas.openxmlformats.org/officeDocument/2006/relationships/image" Target="../media/image50.png"/><Relationship Id="rId12020" Type="http://schemas.openxmlformats.org/officeDocument/2006/relationships/image" Target="../media/image49.png"/><Relationship Id="rId12021" Type="http://schemas.openxmlformats.org/officeDocument/2006/relationships/image" Target="../media/image48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1" Type="http://schemas.openxmlformats.org/officeDocument/2006/relationships/image" Target="../media/image52.png"/><Relationship Id="rId13012" Type="http://schemas.openxmlformats.org/officeDocument/2006/relationships/image" Target="../media/image55.png"/><Relationship Id="rId13013" Type="http://schemas.openxmlformats.org/officeDocument/2006/relationships/image" Target="../media/image56.png"/><Relationship Id="rId13014" Type="http://schemas.openxmlformats.org/officeDocument/2006/relationships/image" Target="../media/image51.png"/><Relationship Id="rId13015" Type="http://schemas.openxmlformats.org/officeDocument/2006/relationships/image" Target="../media/image64.png"/><Relationship Id="rId13016" Type="http://schemas.openxmlformats.org/officeDocument/2006/relationships/image" Target="../media/image53.png"/><Relationship Id="rId13017" Type="http://schemas.openxmlformats.org/officeDocument/2006/relationships/image" Target="../media/image58.png"/><Relationship Id="rId13018" Type="http://schemas.openxmlformats.org/officeDocument/2006/relationships/image" Target="../media/image54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9" Type="http://schemas.openxmlformats.org/officeDocument/2006/relationships/image" Target="../media/image84.png"/><Relationship Id="rId14010" Type="http://schemas.openxmlformats.org/officeDocument/2006/relationships/image" Target="../media/image85.png"/><Relationship Id="rId14011" Type="http://schemas.openxmlformats.org/officeDocument/2006/relationships/image" Target="../media/image86.png"/><Relationship Id="rId14012" Type="http://schemas.openxmlformats.org/officeDocument/2006/relationships/image" Target="../media/image57.png"/><Relationship Id="rId14013" Type="http://schemas.openxmlformats.org/officeDocument/2006/relationships/image" Target="../media/image69.png"/><Relationship Id="rId14014" Type="http://schemas.openxmlformats.org/officeDocument/2006/relationships/image" Target="../media/image87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101.png"/><Relationship Id="rId1505" Type="http://schemas.openxmlformats.org/officeDocument/2006/relationships/image" Target="../media/image59.png"/><Relationship Id="rId1508" Type="http://schemas.openxmlformats.org/officeDocument/2006/relationships/image" Target="../media/image63.png"/><Relationship Id="rId15011" Type="http://schemas.openxmlformats.org/officeDocument/2006/relationships/image" Target="../media/image60.png"/><Relationship Id="rId15014" Type="http://schemas.openxmlformats.org/officeDocument/2006/relationships/image" Target="../media/image63.png"/><Relationship Id="rId15017" Type="http://schemas.openxmlformats.org/officeDocument/2006/relationships/image" Target="../media/image60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2" Type="http://schemas.openxmlformats.org/officeDocument/2006/relationships/image" Target="../media/image83.png"/><Relationship Id="rId1605" Type="http://schemas.openxmlformats.org/officeDocument/2006/relationships/image" Target="../media/image10.png"/><Relationship Id="rId1606" Type="http://schemas.openxmlformats.org/officeDocument/2006/relationships/image" Target="../media/image35.png"/><Relationship Id="rId1607" Type="http://schemas.openxmlformats.org/officeDocument/2006/relationships/image" Target="../media/image61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" Type="http://schemas.openxmlformats.org/officeDocument/2006/relationships/image" Target="../media/image65.png"/><Relationship Id="rId1702" Type="http://schemas.openxmlformats.org/officeDocument/2006/relationships/image" Target="../media/image62.png"/><Relationship Id="rId1703" Type="http://schemas.openxmlformats.org/officeDocument/2006/relationships/image" Target="../media/image93.png"/><Relationship Id="rId1704" Type="http://schemas.openxmlformats.org/officeDocument/2006/relationships/image" Target="../media/image98.png"/><Relationship Id="rId17013" Type="http://schemas.openxmlformats.org/officeDocument/2006/relationships/image" Target="../media/image91.png"/><Relationship Id="rId17014" Type="http://schemas.openxmlformats.org/officeDocument/2006/relationships/image" Target="../media/image91.png"/><Relationship Id="rId17015" Type="http://schemas.openxmlformats.org/officeDocument/2006/relationships/image" Target="../media/image92.png"/><Relationship Id="rId17016" Type="http://schemas.openxmlformats.org/officeDocument/2006/relationships/image" Target="../media/image92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1" Type="http://schemas.openxmlformats.org/officeDocument/2006/relationships/image" Target="../media/image103.png"/><Relationship Id="rId1802" Type="http://schemas.openxmlformats.org/officeDocument/2006/relationships/image" Target="../media/image94.png"/><Relationship Id="rId1803" Type="http://schemas.openxmlformats.org/officeDocument/2006/relationships/image" Target="../media/image97.png"/><Relationship Id="rId1804" Type="http://schemas.openxmlformats.org/officeDocument/2006/relationships/image" Target="../media/image95.png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902" Type="http://schemas.openxmlformats.org/officeDocument/2006/relationships/image" Target="../media/image67.png"/><Relationship Id="rId19010" Type="http://schemas.openxmlformats.org/officeDocument/2006/relationships/image" Target="../media/image66.png"/><Relationship Id="rId19012" Type="http://schemas.openxmlformats.org/officeDocument/2006/relationships/image" Target="../media/image67.png"/><Relationship Id="rId19014" Type="http://schemas.openxmlformats.org/officeDocument/2006/relationships/image" Target="../media/image68.png"/><Relationship Id="rId19015" Type="http://schemas.openxmlformats.org/officeDocument/2006/relationships/image" Target="../media/image68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3" Type="http://schemas.openxmlformats.org/officeDocument/2006/relationships/image" Target="../media/image104.png"/></Relationships>
</file>

<file path=ppt/slides/_rels/slide2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01" Type="http://schemas.openxmlformats.org/officeDocument/2006/relationships/image" Target="../media/image71.png"/><Relationship Id="rId2002" Type="http://schemas.openxmlformats.org/officeDocument/2006/relationships/image" Target="../media/image96.png"/><Relationship Id="rId2003" Type="http://schemas.openxmlformats.org/officeDocument/2006/relationships/image" Target="../media/image70.png"/><Relationship Id="rId2004" Type="http://schemas.openxmlformats.org/officeDocument/2006/relationships/image" Target="../media/image72.png"/><Relationship Id="rId2005" Type="http://schemas.openxmlformats.org/officeDocument/2006/relationships/image" Target="../media/image73.png"/><Relationship Id="rId2006" Type="http://schemas.openxmlformats.org/officeDocument/2006/relationships/image" Target="../media/image73.png"/><Relationship Id="rId2007" Type="http://schemas.openxmlformats.org/officeDocument/2006/relationships/image" Target="../media/image74.png"/><Relationship Id="rId2008" Type="http://schemas.openxmlformats.org/officeDocument/2006/relationships/image" Target="../media/image75.png"/><Relationship Id="rId20016" Type="http://schemas.openxmlformats.org/officeDocument/2006/relationships/image" Target="../media/image75.png"/><Relationship Id="rId20020" Type="http://schemas.openxmlformats.org/officeDocument/2006/relationships/image" Target="../media/image76.png"/><Relationship Id="rId20021" Type="http://schemas.openxmlformats.org/officeDocument/2006/relationships/image" Target="../media/image77.png"/><Relationship Id="rId20022" Type="http://schemas.openxmlformats.org/officeDocument/2006/relationships/image" Target="../media/image80.png"/></Relationships>
</file>

<file path=ppt/slides/_rels/slide2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101" Type="http://schemas.openxmlformats.org/officeDocument/2006/relationships/image" Target="../media/image106.png"/><Relationship Id="rId2102" Type="http://schemas.openxmlformats.org/officeDocument/2006/relationships/image" Target="../media/image81.png"/><Relationship Id="rId2103" Type="http://schemas.openxmlformats.org/officeDocument/2006/relationships/image" Target="../media/image79.png"/><Relationship Id="rId2104" Type="http://schemas.openxmlformats.org/officeDocument/2006/relationships/image" Target="../media/image78.png"/><Relationship Id="rId2105" Type="http://schemas.openxmlformats.org/officeDocument/2006/relationships/image" Target="../media/image82.png"/></Relationships>
</file>

<file path=ppt/slides/_rels/slide2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201" Type="http://schemas.openxmlformats.org/officeDocument/2006/relationships/image" Target="../media/image15.png"/><Relationship Id="rId2202" Type="http://schemas.openxmlformats.org/officeDocument/2006/relationships/image" Target="../media/image22.png"/><Relationship Id="rId2203" Type="http://schemas.openxmlformats.org/officeDocument/2006/relationships/image" Target="../media/image17.png"/><Relationship Id="rId2204" Type="http://schemas.openxmlformats.org/officeDocument/2006/relationships/image" Target="../media/image12.png"/><Relationship Id="rId2205" Type="http://schemas.openxmlformats.org/officeDocument/2006/relationships/image" Target="../media/image16.png"/><Relationship Id="rId2206" Type="http://schemas.openxmlformats.org/officeDocument/2006/relationships/image" Target="../media/image14.png"/><Relationship Id="rId2207" Type="http://schemas.openxmlformats.org/officeDocument/2006/relationships/image" Target="../media/image23.png"/><Relationship Id="rId2208" Type="http://schemas.openxmlformats.org/officeDocument/2006/relationships/image" Target="../media/image13.png"/><Relationship Id="rId2209" Type="http://schemas.openxmlformats.org/officeDocument/2006/relationships/image" Target="../media/image21.png"/></Relationships>
</file>

<file path=ppt/slides/_rels/slide2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301" Type="http://schemas.openxmlformats.org/officeDocument/2006/relationships/image" Target="../media/image102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2.jpeg"/><Relationship Id="rId302" Type="http://schemas.openxmlformats.org/officeDocument/2006/relationships/image" Target="../media/image24.png"/><Relationship Id="rId307" Type="http://schemas.openxmlformats.org/officeDocument/2006/relationships/image" Target="../media/image11.png"/><Relationship Id="rId3013" Type="http://schemas.openxmlformats.org/officeDocument/2006/relationships/image" Target="../media/image18.png"/><Relationship Id="rId3015" Type="http://schemas.openxmlformats.org/officeDocument/2006/relationships/image" Target="../media/image25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2" Type="http://schemas.openxmlformats.org/officeDocument/2006/relationships/image" Target="../media/image19.png"/><Relationship Id="rId405" Type="http://schemas.openxmlformats.org/officeDocument/2006/relationships/image" Target="../media/image3.png"/><Relationship Id="rId406" Type="http://schemas.openxmlformats.org/officeDocument/2006/relationships/image" Target="../media/image27.png"/><Relationship Id="rId407" Type="http://schemas.openxmlformats.org/officeDocument/2006/relationships/image" Target="../media/image28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105.png"/><Relationship Id="rId502" Type="http://schemas.openxmlformats.org/officeDocument/2006/relationships/image" Target="../media/image26.png"/><Relationship Id="rId503" Type="http://schemas.openxmlformats.org/officeDocument/2006/relationships/image" Target="../media/image29.png"/><Relationship Id="rId504" Type="http://schemas.openxmlformats.org/officeDocument/2006/relationships/image" Target="../media/image30.png"/><Relationship Id="rId505" Type="http://schemas.openxmlformats.org/officeDocument/2006/relationships/image" Target="../media/image29.png"/><Relationship Id="rId506" Type="http://schemas.openxmlformats.org/officeDocument/2006/relationships/image" Target="../media/image30.png"/><Relationship Id="rId507" Type="http://schemas.openxmlformats.org/officeDocument/2006/relationships/image" Target="../media/image29.png"/><Relationship Id="rId508" Type="http://schemas.openxmlformats.org/officeDocument/2006/relationships/image" Target="../media/image26.png"/><Relationship Id="rId509" Type="http://schemas.openxmlformats.org/officeDocument/2006/relationships/image" Target="../media/image29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32.png"/><Relationship Id="rId602" Type="http://schemas.openxmlformats.org/officeDocument/2006/relationships/image" Target="../media/image99.png"/><Relationship Id="rId603" Type="http://schemas.openxmlformats.org/officeDocument/2006/relationships/image" Target="../media/image88.png"/><Relationship Id="rId604" Type="http://schemas.openxmlformats.org/officeDocument/2006/relationships/image" Target="../media/image100.png"/><Relationship Id="rId605" Type="http://schemas.openxmlformats.org/officeDocument/2006/relationships/image" Target="../media/image89.png"/><Relationship Id="rId606" Type="http://schemas.openxmlformats.org/officeDocument/2006/relationships/image" Target="../media/image31.png"/><Relationship Id="rId607" Type="http://schemas.openxmlformats.org/officeDocument/2006/relationships/image" Target="../media/image32.png"/><Relationship Id="rId608" Type="http://schemas.openxmlformats.org/officeDocument/2006/relationships/image" Target="../media/image31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2" Type="http://schemas.openxmlformats.org/officeDocument/2006/relationships/image" Target="../media/image19.png"/><Relationship Id="rId705" Type="http://schemas.openxmlformats.org/officeDocument/2006/relationships/image" Target="../media/image7.png"/><Relationship Id="rId706" Type="http://schemas.openxmlformats.org/officeDocument/2006/relationships/image" Target="../media/image35.png"/><Relationship Id="rId707" Type="http://schemas.openxmlformats.org/officeDocument/2006/relationships/image" Target="../media/image36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0" Type="http://schemas.openxmlformats.org/officeDocument/2006/relationships/image" Target="../media/image33.png"/><Relationship Id="rId8011" Type="http://schemas.openxmlformats.org/officeDocument/2006/relationships/image" Target="../media/image34.png"/><Relationship Id="rId8012" Type="http://schemas.openxmlformats.org/officeDocument/2006/relationships/image" Target="../media/image34.png"/><Relationship Id="rId8013" Type="http://schemas.openxmlformats.org/officeDocument/2006/relationships/image" Target="../media/image33.png"/><Relationship Id="rId8014" Type="http://schemas.openxmlformats.org/officeDocument/2006/relationships/image" Target="../media/image4.png"/><Relationship Id="rId8017" Type="http://schemas.openxmlformats.org/officeDocument/2006/relationships/image" Target="../media/image5.png"/><Relationship Id="rId8020" Type="http://schemas.openxmlformats.org/officeDocument/2006/relationships/image" Target="../media/image6.png"/><Relationship Id="rId8023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37.png"/><Relationship Id="rId90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9420563"/>
          </a:xfrm>
          <a:prstGeom prst="rect">
            <a:avLst/>
          </a:prstGeom>
        </p:spPr>
      </p:pic>
      <p:sp>
        <p:nvSpPr>
          <p:cNvPr id="102" name="Object 102"/>
          <p:cNvSpPr txBox="1"/>
          <p:nvPr/>
        </p:nvSpPr>
        <p:spPr>
          <a:xfrm>
            <a:off x="4873390" y="6862999"/>
            <a:ext cx="14637219" cy="1282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400" i="0" b="0" dirty="0" smtClean="0" lang="zh-CN">
                <a:solidFill>
                  <a:srgbClr val="1B1B1B"/>
                </a:solidFill>
                <a:latin typeface="OPPOSans-B"/>
                <a:ea typeface="OPPOSans-B"/>
              </a:rPr>
              <a:t>运营工作总结汇报</a:t>
            </a:r>
            <a:endParaRPr lang="zh-CN" altLang="en-US"/>
          </a:p>
        </p:txBody>
      </p:sp>
      <p:sp>
        <p:nvSpPr>
          <p:cNvPr id="103" name="Object 103"/>
          <p:cNvSpPr txBox="1"/>
          <p:nvPr/>
        </p:nvSpPr>
        <p:spPr>
          <a:xfrm>
            <a:off x="1284951" y="4424599"/>
            <a:ext cx="21814101" cy="2438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6000" i="0" b="0" dirty="0" smtClean="0" lang="zh-CN">
                <a:solidFill>
                  <a:srgbClr val="1B1B1B"/>
                </a:solidFill>
                <a:latin typeface="BarlowCondensed-ExtraBold"/>
                <a:ea typeface="BarlowCondensed-ExtraBold"/>
              </a:rPr>
              <a:t>WORK SUMMARY REPORT</a:t>
            </a:r>
            <a:endParaRPr lang="zh-CN" altLang="en-US"/>
          </a:p>
        </p:txBody>
      </p:sp>
      <p:sp>
        <p:nvSpPr>
          <p:cNvPr id="104" name="Object 104"/>
          <p:cNvSpPr txBox="1"/>
          <p:nvPr/>
        </p:nvSpPr>
        <p:spPr>
          <a:xfrm>
            <a:off x="8213027" y="1338787"/>
            <a:ext cx="7957946" cy="274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8000" i="0" b="0" dirty="0" smtClean="0" lang="zh-CN">
                <a:solidFill>
                  <a:srgbClr val="1B1B1B"/>
                </a:solidFill>
                <a:latin typeface="BarlowCondensed-ExtraBold"/>
                <a:ea typeface="BarlowCondensed-ExtraBold"/>
              </a:rPr>
              <a:t>2020</a:t>
            </a:r>
            <a:endParaRPr lang="zh-CN" altLang="en-US"/>
          </a:p>
        </p:txBody>
      </p:sp>
      <p:sp>
        <p:nvSpPr>
          <p:cNvPr id="105" name="Object 105"/>
          <p:cNvSpPr txBox="1"/>
          <p:nvPr/>
        </p:nvSpPr>
        <p:spPr>
          <a:xfrm>
            <a:off x="2641611" y="11231731"/>
            <a:ext cx="19100776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C9C9C9"/>
                </a:solidFill>
                <a:latin typeface="OPPOSans-R"/>
                <a:ea typeface="OPPOSans-R"/>
              </a:rPr>
              <a:t>姓名：高小定            部门：运营部           职位：新媒体运营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-1" y="2793997"/>
            <a:ext cx="16989961" cy="4064000"/>
          </a:xfrm>
          <a:prstGeom prst="rect">
            <a:avLst/>
          </a:prstGeom>
        </p:spPr>
      </p:pic>
      <p:sp>
        <p:nvSpPr>
          <p:cNvPr id="1002" name="Object 1002"/>
          <p:cNvSpPr txBox="1"/>
          <p:nvPr/>
        </p:nvSpPr>
        <p:spPr>
          <a:xfrm>
            <a:off x="1097079" y="4228699"/>
            <a:ext cx="2621847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6666"/>
              </a:lnSpc>
            </a:pPr>
            <a:r>
              <a:rPr sz="48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工作</a:t>
            </a:r>
            <a:endParaRPr lang="zh-CN" altLang="en-US" sz="4800"/>
          </a:p>
          <a:p>
            <a:pPr algn="ctr">
              <a:lnSpc>
                <a:spcPct val="86666"/>
              </a:lnSpc>
            </a:pPr>
            <a:r>
              <a:rPr sz="48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内容</a:t>
            </a:r>
            <a:endParaRPr lang="zh-CN" altLang="en-US"/>
          </a:p>
        </p:txBody>
      </p:sp>
      <p:sp>
        <p:nvSpPr>
          <p:cNvPr id="1003" name="Object 1003"/>
          <p:cNvSpPr txBox="1"/>
          <p:nvPr/>
        </p:nvSpPr>
        <p:spPr>
          <a:xfrm>
            <a:off x="3617317" y="4150516"/>
            <a:ext cx="73787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文章平均打开率行业领先地位，月阅读PV达500000+，单篇PV达到100000+</a:t>
            </a:r>
            <a:endParaRPr lang="zh-CN" altLang="en-US"/>
          </a:p>
        </p:txBody>
      </p:sp>
      <p:sp>
        <p:nvSpPr>
          <p:cNvPr id="1004" name="Object 1004"/>
          <p:cNvSpPr txBox="1"/>
          <p:nvPr/>
        </p:nvSpPr>
        <p:spPr>
          <a:xfrm>
            <a:off x="10268942" y="1053226"/>
            <a:ext cx="386080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工作成绩</a:t>
            </a:r>
            <a:endParaRPr lang="zh-CN" altLang="en-US"/>
          </a:p>
        </p:txBody>
      </p:sp>
      <p:pic>
        <p:nvPicPr>
          <p:cNvPr id="1005" name="image 1005"/>
          <p:cNvPicPr>
            <a:picLocks noChangeAspect="1"/>
          </p:cNvPicPr>
          <p:nvPr/>
        </p:nvPicPr>
        <p:blipFill>
          <a:blip r:embed="rId1005">
                </a:blip>
          <a:srcRect/>
          <a:stretch>
            <a:fillRect/>
          </a:stretch>
        </p:blipFill>
        <p:spPr>
          <a:xfrm rot="0" flipV="0" flipH="0">
            <a:off x="7404097" y="7518397"/>
            <a:ext cx="16989961" cy="4064000"/>
          </a:xfrm>
          <a:prstGeom prst="rect">
            <a:avLst/>
          </a:prstGeom>
        </p:spPr>
      </p:pic>
      <p:sp>
        <p:nvSpPr>
          <p:cNvPr id="1006" name="Object 1006"/>
          <p:cNvSpPr txBox="1"/>
          <p:nvPr/>
        </p:nvSpPr>
        <p:spPr>
          <a:xfrm>
            <a:off x="12199340" y="8698504"/>
            <a:ext cx="2997923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6666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数据</a:t>
            </a:r>
            <a:endParaRPr lang="zh-CN" altLang="en-US" sz="4800"/>
          </a:p>
          <a:p>
            <a:pPr algn="ctr">
              <a:lnSpc>
                <a:spcPct val="86666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增长</a:t>
            </a:r>
            <a:endParaRPr lang="zh-CN" altLang="en-US"/>
          </a:p>
        </p:txBody>
      </p:sp>
      <p:sp>
        <p:nvSpPr>
          <p:cNvPr id="1007" name="Object 1007"/>
          <p:cNvSpPr txBox="1"/>
          <p:nvPr/>
        </p:nvSpPr>
        <p:spPr>
          <a:xfrm>
            <a:off x="15139987" y="8834633"/>
            <a:ext cx="73787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粉丝社群10个，共计2000+,为后续转化成功奠定基础</a:t>
            </a:r>
            <a:endParaRPr lang="zh-CN" altLang="en-US"/>
          </a:p>
        </p:txBody>
      </p:sp>
      <p:pic>
        <p:nvPicPr>
          <p:cNvPr id="1008" name="image 1008"/>
          <p:cNvPicPr>
            <a:picLocks noChangeAspect="1"/>
          </p:cNvPicPr>
          <p:nvPr/>
        </p:nvPicPr>
        <p:blipFill>
          <a:blip r:embed="rId1008">
                </a:blip>
          <a:srcRect/>
          <a:stretch>
            <a:fillRect/>
          </a:stretch>
        </p:blipFill>
        <p:spPr>
          <a:xfrm rot="0" flipV="0" flipH="0">
            <a:off x="12758196" y="2672535"/>
            <a:ext cx="4231763" cy="4256124"/>
          </a:xfrm>
          <a:prstGeom prst="rect">
            <a:avLst/>
          </a:prstGeom>
        </p:spPr>
      </p:pic>
      <p:sp>
        <p:nvSpPr>
          <p:cNvPr id="1009" name="Object 1009"/>
          <p:cNvSpPr txBox="1"/>
          <p:nvPr/>
        </p:nvSpPr>
        <p:spPr>
          <a:xfrm>
            <a:off x="13143430" y="3629816"/>
            <a:ext cx="3533914" cy="203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340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95</a:t>
            </a:r>
            <a:r>
              <a:rPr sz="745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%</a:t>
            </a:r>
            <a:endParaRPr lang="zh-CN" altLang="en-US"/>
          </a:p>
        </p:txBody>
      </p:sp>
      <p:pic>
        <p:nvPicPr>
          <p:cNvPr id="10011" name="image 10011"/>
          <p:cNvPicPr>
            <a:picLocks noChangeAspect="1"/>
          </p:cNvPicPr>
          <p:nvPr/>
        </p:nvPicPr>
        <p:blipFill>
          <a:blip r:embed="rId10011">
                </a:blip>
          <a:srcRect/>
          <a:stretch>
            <a:fillRect/>
          </a:stretch>
        </p:blipFill>
        <p:spPr>
          <a:xfrm rot="0" flipV="0" flipH="0">
            <a:off x="7365997" y="7422335"/>
            <a:ext cx="4231763" cy="4256124"/>
          </a:xfrm>
          <a:prstGeom prst="rect">
            <a:avLst/>
          </a:prstGeom>
        </p:spPr>
      </p:pic>
      <p:sp>
        <p:nvSpPr>
          <p:cNvPr id="10012" name="Object 10012"/>
          <p:cNvSpPr txBox="1"/>
          <p:nvPr/>
        </p:nvSpPr>
        <p:spPr>
          <a:xfrm>
            <a:off x="8039598" y="8304804"/>
            <a:ext cx="3115883" cy="203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3400" i="0" b="0" dirty="0" smtClean="0" lang="zh-CN">
                <a:solidFill>
                  <a:srgbClr val="262626"/>
                </a:solidFill>
                <a:latin typeface="BarlowCondensed-ExtraBold"/>
                <a:ea typeface="BarlowCondensed-ExtraBold"/>
              </a:rPr>
              <a:t>80</a:t>
            </a:r>
            <a:r>
              <a:rPr sz="7450" i="0" b="0" dirty="0" smtClean="0" lang="zh-CN">
                <a:solidFill>
                  <a:srgbClr val="262626"/>
                </a:solidFill>
                <a:latin typeface="BarlowCondensed-ExtraBold"/>
                <a:ea typeface="BarlowCondensed-ExtraBold"/>
              </a:rPr>
              <a:t>%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Object 1101"/>
          <p:cNvSpPr txBox="1"/>
          <p:nvPr/>
        </p:nvSpPr>
        <p:spPr>
          <a:xfrm>
            <a:off x="12485687" y="7677461"/>
            <a:ext cx="9091612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600" i="0" b="0" dirty="0" smtClean="0" lang="zh-CN">
                <a:solidFill>
                  <a:srgbClr val="FFB80F"/>
                </a:solidFill>
                <a:latin typeface="OPPOSans-B"/>
                <a:ea typeface="OPPOSans-B"/>
              </a:rPr>
              <a:t>优势与不足</a:t>
            </a:r>
            <a:endParaRPr lang="zh-CN" altLang="en-US"/>
          </a:p>
        </p:txBody>
      </p:sp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/>
          <a:stretch>
            <a:fillRect/>
          </a:stretch>
        </p:blipFill>
        <p:spPr>
          <a:xfrm rot="0" flipV="0" flipH="0">
            <a:off x="12661895" y="9537699"/>
            <a:ext cx="8763003" cy="50799"/>
          </a:xfrm>
          <a:prstGeom prst="rect">
            <a:avLst/>
          </a:prstGeom>
        </p:spPr>
      </p:pic>
      <p:sp>
        <p:nvSpPr>
          <p:cNvPr id="1103" name="Object 1103"/>
          <p:cNvSpPr txBox="1"/>
          <p:nvPr/>
        </p:nvSpPr>
        <p:spPr>
          <a:xfrm>
            <a:off x="12546210" y="9944148"/>
            <a:ext cx="9194800" cy="50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菜鸟一枚，自感仍然存在着不足，需要寻求解决办法</a:t>
            </a:r>
            <a:endParaRPr lang="zh-CN" altLang="en-US"/>
          </a:p>
        </p:txBody>
      </p:sp>
      <p:sp>
        <p:nvSpPr>
          <p:cNvPr id="1104" name="Object 1104"/>
          <p:cNvSpPr txBox="1"/>
          <p:nvPr/>
        </p:nvSpPr>
        <p:spPr>
          <a:xfrm>
            <a:off x="12533907" y="5596432"/>
            <a:ext cx="9043390" cy="180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720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ADVANTAGES AND DISADVANTAGES</a:t>
            </a:r>
            <a:endParaRPr lang="zh-CN" altLang="en-US"/>
          </a:p>
        </p:txBody>
      </p:sp>
      <p:pic>
        <p:nvPicPr>
          <p:cNvPr id="1105" name="image 1105"/>
          <p:cNvPicPr>
            <a:picLocks noChangeAspect="1"/>
          </p:cNvPicPr>
          <p:nvPr/>
        </p:nvPicPr>
        <p:blipFill>
          <a:blip r:embed="rId1105">
                </a:blip>
          <a:srcRect/>
          <a:stretch>
            <a:fillRect/>
          </a:stretch>
        </p:blipFill>
        <p:spPr>
          <a:xfrm rot="0" flipV="0" flipH="0">
            <a:off x="2197100" y="3187700"/>
            <a:ext cx="9486900" cy="8140700"/>
          </a:xfrm>
          <a:prstGeom prst="rect">
            <a:avLst/>
          </a:prstGeom>
        </p:spPr>
      </p:pic>
      <p:pic>
        <p:nvPicPr>
          <p:cNvPr id="1106" name="image 1106"/>
          <p:cNvPicPr>
            <a:picLocks noChangeAspect="1"/>
          </p:cNvPicPr>
          <p:nvPr/>
        </p:nvPicPr>
        <p:blipFill>
          <a:blip r:embed="rId1106">
                </a:blip>
          <a:srcRect/>
          <a:stretch>
            <a:fillRect/>
          </a:stretch>
        </p:blipFill>
        <p:spPr>
          <a:xfrm rot="0" flipV="0" flipH="0">
            <a:off x="12585691" y="3479796"/>
            <a:ext cx="1828802" cy="1828802"/>
          </a:xfrm>
          <a:prstGeom prst="rect">
            <a:avLst/>
          </a:prstGeom>
        </p:spPr>
      </p:pic>
      <p:pic>
        <p:nvPicPr>
          <p:cNvPr id="1107" name="image 1107"/>
          <p:cNvPicPr>
            <a:picLocks noChangeAspect="1"/>
          </p:cNvPicPr>
          <p:nvPr/>
        </p:nvPicPr>
        <p:blipFill>
          <a:blip r:embed="rId1107">
                </a:blip>
          <a:srcRect/>
          <a:stretch>
            <a:fillRect/>
          </a:stretch>
        </p:blipFill>
        <p:spPr>
          <a:xfrm rot="0" flipV="0" flipH="0">
            <a:off x="13030154" y="3886029"/>
            <a:ext cx="939980" cy="9780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Object 1201"/>
          <p:cNvSpPr txBox="1"/>
          <p:nvPr/>
        </p:nvSpPr>
        <p:spPr>
          <a:xfrm>
            <a:off x="8306007" y="1054615"/>
            <a:ext cx="7771989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优势体现</a:t>
            </a:r>
            <a:endParaRPr lang="zh-CN" altLang="en-US"/>
          </a:p>
        </p:txBody>
      </p:sp>
      <p:sp>
        <p:nvSpPr>
          <p:cNvPr id="1202" name="Object 1202"/>
          <p:cNvSpPr txBox="1"/>
          <p:nvPr/>
        </p:nvSpPr>
        <p:spPr>
          <a:xfrm>
            <a:off x="2271315" y="3383911"/>
            <a:ext cx="5280025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沟通</a:t>
            </a:r>
            <a:endParaRPr lang="zh-CN" altLang="en-US"/>
          </a:p>
        </p:txBody>
      </p:sp>
      <p:sp>
        <p:nvSpPr>
          <p:cNvPr id="1203" name="Object 1203"/>
          <p:cNvSpPr txBox="1"/>
          <p:nvPr/>
        </p:nvSpPr>
        <p:spPr>
          <a:xfrm>
            <a:off x="2395472" y="7266539"/>
            <a:ext cx="5171147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协作</a:t>
            </a:r>
            <a:endParaRPr lang="zh-CN" altLang="en-US"/>
          </a:p>
        </p:txBody>
      </p:sp>
      <p:sp>
        <p:nvSpPr>
          <p:cNvPr id="1204" name="Object 1204"/>
          <p:cNvSpPr txBox="1"/>
          <p:nvPr/>
        </p:nvSpPr>
        <p:spPr>
          <a:xfrm>
            <a:off x="2257666" y="4507307"/>
            <a:ext cx="5270500" cy="1041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沟通能力良好，主要体现在跨部门沟通</a:t>
            </a:r>
            <a:endParaRPr lang="zh-CN" altLang="en-US"/>
          </a:p>
        </p:txBody>
      </p:sp>
      <p:sp>
        <p:nvSpPr>
          <p:cNvPr id="1205" name="Object 1205"/>
          <p:cNvSpPr txBox="1"/>
          <p:nvPr/>
        </p:nvSpPr>
        <p:spPr>
          <a:xfrm>
            <a:off x="2271315" y="8504433"/>
            <a:ext cx="5270500" cy="1041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团队协作能力良好，可以很好的和团队成员协作</a:t>
            </a:r>
            <a:endParaRPr lang="zh-CN" altLang="en-US"/>
          </a:p>
        </p:txBody>
      </p:sp>
      <p:sp>
        <p:nvSpPr>
          <p:cNvPr id="1206" name="Object 1206"/>
          <p:cNvSpPr txBox="1"/>
          <p:nvPr/>
        </p:nvSpPr>
        <p:spPr>
          <a:xfrm>
            <a:off x="9074346" y="10583025"/>
            <a:ext cx="610226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思维</a:t>
            </a:r>
            <a:endParaRPr lang="zh-CN" altLang="en-US"/>
          </a:p>
        </p:txBody>
      </p:sp>
      <p:sp>
        <p:nvSpPr>
          <p:cNvPr id="1207" name="Object 1207"/>
          <p:cNvSpPr txBox="1"/>
          <p:nvPr/>
        </p:nvSpPr>
        <p:spPr>
          <a:xfrm>
            <a:off x="9074348" y="11493100"/>
            <a:ext cx="6159500" cy="1041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较强的逻辑思维能力，能合理安排工作优先级</a:t>
            </a:r>
            <a:endParaRPr lang="zh-CN" altLang="en-US"/>
          </a:p>
        </p:txBody>
      </p:sp>
      <p:sp>
        <p:nvSpPr>
          <p:cNvPr id="1208" name="Object 1208"/>
          <p:cNvSpPr txBox="1"/>
          <p:nvPr/>
        </p:nvSpPr>
        <p:spPr>
          <a:xfrm>
            <a:off x="16837620" y="3374783"/>
            <a:ext cx="537587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语言</a:t>
            </a:r>
            <a:endParaRPr lang="zh-CN" altLang="en-US"/>
          </a:p>
        </p:txBody>
      </p:sp>
      <p:sp>
        <p:nvSpPr>
          <p:cNvPr id="1209" name="Object 1209"/>
          <p:cNvSpPr txBox="1"/>
          <p:nvPr/>
        </p:nvSpPr>
        <p:spPr>
          <a:xfrm>
            <a:off x="16866790" y="4508100"/>
            <a:ext cx="5346700" cy="1041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优秀的语言组织能力，可以让我顺畅表达自己的想法</a:t>
            </a:r>
            <a:endParaRPr lang="zh-CN" altLang="en-US"/>
          </a:p>
        </p:txBody>
      </p:sp>
      <p:grpSp>
        <p:nvGrpSpPr>
          <p:cNvPr id="12010" name="组合 12010"/>
          <p:cNvGrpSpPr/>
          <p:nvPr/>
        </p:nvGrpSpPr>
        <p:grpSpPr>
          <a:xfrm>
            <a:off x="9072429" y="3225622"/>
            <a:ext cx="6119992" cy="7112349"/>
            <a:chOff x="9072429" y="3225622"/>
            <a:chExt cx="6119992" cy="7112349"/>
          </a:xfrm>
        </p:grpSpPr>
        <p:pic>
          <p:nvPicPr>
            <p:cNvPr id="12011" name="image 12011"/>
            <p:cNvPicPr>
              <a:picLocks noChangeAspect="1"/>
            </p:cNvPicPr>
            <p:nvPr/>
          </p:nvPicPr>
          <p:blipFill>
            <a:blip r:embed="rId12011">
                </a:blip>
            <a:srcRect/>
            <a:stretch>
              <a:fillRect/>
            </a:stretch>
          </p:blipFill>
          <p:spPr>
            <a:xfrm rot="0" flipV="0" flipH="0">
              <a:off x="11112312" y="3225622"/>
              <a:ext cx="2032295" cy="1778157"/>
            </a:xfrm>
            <a:prstGeom prst="rect">
              <a:avLst/>
            </a:prstGeom>
          </p:spPr>
        </p:pic>
        <p:pic>
          <p:nvPicPr>
            <p:cNvPr id="12012" name="image 12012"/>
            <p:cNvPicPr>
              <a:picLocks noChangeAspect="1"/>
            </p:cNvPicPr>
            <p:nvPr/>
          </p:nvPicPr>
          <p:blipFill>
            <a:blip r:embed="rId12012">
                </a:blip>
            <a:srcRect/>
            <a:stretch>
              <a:fillRect/>
            </a:stretch>
          </p:blipFill>
          <p:spPr>
            <a:xfrm rot="0" flipV="0" flipH="0">
              <a:off x="9072429" y="5003743"/>
              <a:ext cx="2047999" cy="1769090"/>
            </a:xfrm>
            <a:prstGeom prst="rect">
              <a:avLst/>
            </a:prstGeom>
          </p:spPr>
        </p:pic>
        <p:pic>
          <p:nvPicPr>
            <p:cNvPr id="12013" name="image 12013"/>
            <p:cNvPicPr>
              <a:picLocks noChangeAspect="1"/>
            </p:cNvPicPr>
            <p:nvPr/>
          </p:nvPicPr>
          <p:blipFill>
            <a:blip r:embed="rId12013">
                </a:blip>
            <a:srcRect/>
            <a:stretch>
              <a:fillRect/>
            </a:stretch>
          </p:blipFill>
          <p:spPr>
            <a:xfrm rot="0" flipV="0" flipH="0">
              <a:off x="9080311" y="6781624"/>
              <a:ext cx="2032295" cy="1778157"/>
            </a:xfrm>
            <a:prstGeom prst="rect">
              <a:avLst/>
            </a:prstGeom>
          </p:spPr>
        </p:pic>
        <p:pic>
          <p:nvPicPr>
            <p:cNvPr id="12014" name="image 12014"/>
            <p:cNvPicPr>
              <a:picLocks noChangeAspect="1"/>
            </p:cNvPicPr>
            <p:nvPr/>
          </p:nvPicPr>
          <p:blipFill>
            <a:blip r:embed="rId12014">
                </a:blip>
            <a:srcRect/>
            <a:stretch>
              <a:fillRect/>
            </a:stretch>
          </p:blipFill>
          <p:spPr>
            <a:xfrm rot="0" flipV="0" flipH="0">
              <a:off x="13144422" y="4993746"/>
              <a:ext cx="2047999" cy="1769085"/>
            </a:xfrm>
            <a:prstGeom prst="rect">
              <a:avLst/>
            </a:prstGeom>
          </p:spPr>
        </p:pic>
        <p:pic>
          <p:nvPicPr>
            <p:cNvPr id="12015" name="image 12015"/>
            <p:cNvPicPr>
              <a:picLocks noChangeAspect="1"/>
            </p:cNvPicPr>
            <p:nvPr/>
          </p:nvPicPr>
          <p:blipFill>
            <a:blip r:embed="rId12015">
                </a:blip>
            <a:srcRect/>
            <a:stretch>
              <a:fillRect/>
            </a:stretch>
          </p:blipFill>
          <p:spPr>
            <a:xfrm rot="0" flipV="0" flipH="0">
              <a:off x="11112312" y="8559814"/>
              <a:ext cx="2032295" cy="1778157"/>
            </a:xfrm>
            <a:prstGeom prst="rect">
              <a:avLst/>
            </a:prstGeom>
          </p:spPr>
        </p:pic>
        <p:pic>
          <p:nvPicPr>
            <p:cNvPr id="12016" name="image 12016"/>
            <p:cNvPicPr>
              <a:picLocks noChangeAspect="1"/>
            </p:cNvPicPr>
            <p:nvPr/>
          </p:nvPicPr>
          <p:blipFill>
            <a:blip r:embed="rId12016">
                </a:blip>
            <a:srcRect/>
            <a:stretch>
              <a:fillRect/>
            </a:stretch>
          </p:blipFill>
          <p:spPr>
            <a:xfrm rot="0" flipV="0" flipH="0">
              <a:off x="13144312" y="6781624"/>
              <a:ext cx="2032295" cy="1778157"/>
            </a:xfrm>
            <a:prstGeom prst="rect">
              <a:avLst/>
            </a:prstGeom>
          </p:spPr>
        </p:pic>
      </p:grpSp>
      <p:pic>
        <p:nvPicPr>
          <p:cNvPr id="12017" name="image 12017"/>
          <p:cNvPicPr>
            <a:picLocks noChangeAspect="1"/>
          </p:cNvPicPr>
          <p:nvPr/>
        </p:nvPicPr>
        <p:blipFill>
          <a:blip r:embed="rId12017">
                </a:blip>
          <a:srcRect/>
          <a:stretch>
            <a:fillRect/>
          </a:stretch>
        </p:blipFill>
        <p:spPr>
          <a:xfrm rot="0" flipV="0" flipH="0">
            <a:off x="11391542" y="5969421"/>
            <a:ext cx="1549621" cy="1536534"/>
          </a:xfrm>
          <a:prstGeom prst="rect">
            <a:avLst/>
          </a:prstGeom>
        </p:spPr>
      </p:pic>
      <p:pic>
        <p:nvPicPr>
          <p:cNvPr id="12018" name="image 12018"/>
          <p:cNvPicPr>
            <a:picLocks noChangeAspect="1"/>
          </p:cNvPicPr>
          <p:nvPr/>
        </p:nvPicPr>
        <p:blipFill>
          <a:blip r:embed="rId12018">
                </a:blip>
          <a:srcRect/>
          <a:stretch>
            <a:fillRect/>
          </a:stretch>
        </p:blipFill>
        <p:spPr>
          <a:xfrm rot="0" flipV="0" flipH="0">
            <a:off x="7429460" y="3619458"/>
            <a:ext cx="355632" cy="406460"/>
          </a:xfrm>
          <a:prstGeom prst="rect">
            <a:avLst/>
          </a:prstGeom>
        </p:spPr>
      </p:pic>
      <p:pic>
        <p:nvPicPr>
          <p:cNvPr id="12019" name="image 12019"/>
          <p:cNvPicPr>
            <a:picLocks noChangeAspect="1"/>
          </p:cNvPicPr>
          <p:nvPr/>
        </p:nvPicPr>
        <p:blipFill>
          <a:blip r:embed="rId12019">
                </a:blip>
          <a:srcRect/>
          <a:stretch>
            <a:fillRect/>
          </a:stretch>
        </p:blipFill>
        <p:spPr>
          <a:xfrm rot="0" flipV="0" flipH="0">
            <a:off x="7429460" y="7518359"/>
            <a:ext cx="355632" cy="406460"/>
          </a:xfrm>
          <a:prstGeom prst="rect">
            <a:avLst/>
          </a:prstGeom>
        </p:spPr>
      </p:pic>
      <p:pic>
        <p:nvPicPr>
          <p:cNvPr id="12020" name="image 12020"/>
          <p:cNvPicPr>
            <a:picLocks noChangeAspect="1"/>
          </p:cNvPicPr>
          <p:nvPr/>
        </p:nvPicPr>
        <p:blipFill>
          <a:blip r:embed="rId12020">
                </a:blip>
          <a:srcRect/>
          <a:stretch>
            <a:fillRect/>
          </a:stretch>
        </p:blipFill>
        <p:spPr>
          <a:xfrm rot="0" flipV="0" flipH="0">
            <a:off x="16497300" y="7518373"/>
            <a:ext cx="355632" cy="406460"/>
          </a:xfrm>
          <a:prstGeom prst="rect">
            <a:avLst/>
          </a:prstGeom>
        </p:spPr>
      </p:pic>
      <p:pic>
        <p:nvPicPr>
          <p:cNvPr id="12021" name="image 12021"/>
          <p:cNvPicPr>
            <a:picLocks noChangeAspect="1"/>
          </p:cNvPicPr>
          <p:nvPr/>
        </p:nvPicPr>
        <p:blipFill>
          <a:blip r:embed="rId12021">
                </a:blip>
          <a:srcRect/>
          <a:stretch>
            <a:fillRect/>
          </a:stretch>
        </p:blipFill>
        <p:spPr>
          <a:xfrm rot="0" flipV="0" flipH="0">
            <a:off x="16497300" y="3619477"/>
            <a:ext cx="355632" cy="406455"/>
          </a:xfrm>
          <a:prstGeom prst="rect">
            <a:avLst/>
          </a:prstGeom>
        </p:spPr>
      </p:pic>
      <p:sp>
        <p:nvSpPr>
          <p:cNvPr id="12022" name="Object 12022"/>
          <p:cNvSpPr txBox="1"/>
          <p:nvPr/>
        </p:nvSpPr>
        <p:spPr>
          <a:xfrm>
            <a:off x="16849129" y="7265944"/>
            <a:ext cx="5364353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态度</a:t>
            </a:r>
            <a:endParaRPr lang="zh-CN" altLang="en-US"/>
          </a:p>
        </p:txBody>
      </p:sp>
      <p:sp>
        <p:nvSpPr>
          <p:cNvPr id="12023" name="Object 12023"/>
          <p:cNvSpPr txBox="1"/>
          <p:nvPr/>
        </p:nvSpPr>
        <p:spPr>
          <a:xfrm>
            <a:off x="16869171" y="8493916"/>
            <a:ext cx="5410200" cy="1041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责任心与执行力较强，自评工作态度良好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Object 1301"/>
          <p:cNvSpPr txBox="1"/>
          <p:nvPr/>
        </p:nvSpPr>
        <p:spPr>
          <a:xfrm>
            <a:off x="8774207" y="1065331"/>
            <a:ext cx="7435004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不足之处</a:t>
            </a:r>
            <a:endParaRPr lang="zh-CN" altLang="en-US"/>
          </a:p>
        </p:txBody>
      </p:sp>
      <p:sp>
        <p:nvSpPr>
          <p:cNvPr id="1302" name="Object 1302"/>
          <p:cNvSpPr txBox="1"/>
          <p:nvPr/>
        </p:nvSpPr>
        <p:spPr>
          <a:xfrm>
            <a:off x="16603662" y="4680700"/>
            <a:ext cx="5572333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分析</a:t>
            </a:r>
            <a:endParaRPr lang="zh-CN" altLang="en-US"/>
          </a:p>
        </p:txBody>
      </p:sp>
      <p:sp>
        <p:nvSpPr>
          <p:cNvPr id="1303" name="Object 1303"/>
          <p:cNvSpPr txBox="1"/>
          <p:nvPr/>
        </p:nvSpPr>
        <p:spPr>
          <a:xfrm>
            <a:off x="16602075" y="5699717"/>
            <a:ext cx="57023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数据分析能力较弱，这方面后续需要不断加强</a:t>
            </a:r>
            <a:endParaRPr lang="zh-CN" altLang="en-US"/>
          </a:p>
        </p:txBody>
      </p:sp>
      <p:sp>
        <p:nvSpPr>
          <p:cNvPr id="1304" name="Object 1304"/>
          <p:cNvSpPr txBox="1"/>
          <p:nvPr/>
        </p:nvSpPr>
        <p:spPr>
          <a:xfrm>
            <a:off x="16604257" y="8724063"/>
            <a:ext cx="557174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统筹</a:t>
            </a:r>
            <a:endParaRPr lang="zh-CN" altLang="en-US"/>
          </a:p>
        </p:txBody>
      </p:sp>
      <p:sp>
        <p:nvSpPr>
          <p:cNvPr id="1305" name="Object 1305"/>
          <p:cNvSpPr txBox="1"/>
          <p:nvPr/>
        </p:nvSpPr>
        <p:spPr>
          <a:xfrm>
            <a:off x="16600090" y="9737524"/>
            <a:ext cx="57023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项目统筹能力交叉，可能是由于缺乏经验</a:t>
            </a:r>
            <a:endParaRPr lang="zh-CN" altLang="en-US"/>
          </a:p>
        </p:txBody>
      </p:sp>
      <p:sp>
        <p:nvSpPr>
          <p:cNvPr id="1306" name="Object 1306"/>
          <p:cNvSpPr txBox="1"/>
          <p:nvPr/>
        </p:nvSpPr>
        <p:spPr>
          <a:xfrm>
            <a:off x="10220325" y="4673954"/>
            <a:ext cx="5639003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基础</a:t>
            </a:r>
            <a:endParaRPr lang="zh-CN" altLang="en-US"/>
          </a:p>
        </p:txBody>
      </p:sp>
      <p:sp>
        <p:nvSpPr>
          <p:cNvPr id="1307" name="Object 1307"/>
          <p:cNvSpPr txBox="1"/>
          <p:nvPr/>
        </p:nvSpPr>
        <p:spPr>
          <a:xfrm>
            <a:off x="10224690" y="5701900"/>
            <a:ext cx="58293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基础知识薄弱，我的专业性仍然处于较低的水准</a:t>
            </a:r>
            <a:endParaRPr lang="zh-CN" altLang="en-US"/>
          </a:p>
        </p:txBody>
      </p:sp>
      <p:sp>
        <p:nvSpPr>
          <p:cNvPr id="1308" name="Object 1308"/>
          <p:cNvSpPr txBox="1"/>
          <p:nvPr/>
        </p:nvSpPr>
        <p:spPr>
          <a:xfrm>
            <a:off x="10228857" y="8722277"/>
            <a:ext cx="535350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运营</a:t>
            </a:r>
            <a:endParaRPr lang="zh-CN" altLang="en-US"/>
          </a:p>
        </p:txBody>
      </p:sp>
      <p:sp>
        <p:nvSpPr>
          <p:cNvPr id="1309" name="Object 1309"/>
          <p:cNvSpPr txBox="1"/>
          <p:nvPr/>
        </p:nvSpPr>
        <p:spPr>
          <a:xfrm>
            <a:off x="10220523" y="9736333"/>
            <a:ext cx="56388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用户运营能力、活动运营能力、内容运营能力亟待提高</a:t>
            </a:r>
            <a:endParaRPr lang="zh-CN" altLang="en-US"/>
          </a:p>
        </p:txBody>
      </p:sp>
      <p:grpSp>
        <p:nvGrpSpPr>
          <p:cNvPr id="13010" name="组合 13010"/>
          <p:cNvGrpSpPr/>
          <p:nvPr/>
        </p:nvGrpSpPr>
        <p:grpSpPr>
          <a:xfrm>
            <a:off x="2076025" y="4260491"/>
            <a:ext cx="7290424" cy="7277707"/>
            <a:chOff x="2076025" y="4260491"/>
            <a:chExt cx="7290424" cy="7277707"/>
          </a:xfrm>
        </p:grpSpPr>
        <p:pic>
          <p:nvPicPr>
            <p:cNvPr id="13011" name="image 13011"/>
            <p:cNvPicPr>
              <a:picLocks noChangeAspect="1"/>
            </p:cNvPicPr>
            <p:nvPr/>
          </p:nvPicPr>
          <p:blipFill>
            <a:blip r:embed="rId13011">
                </a:blip>
            <a:srcRect/>
            <a:stretch>
              <a:fillRect/>
            </a:stretch>
          </p:blipFill>
          <p:spPr>
            <a:xfrm rot="0" flipV="0" flipH="0">
              <a:off x="4603322" y="7962859"/>
              <a:ext cx="4750409" cy="3575339"/>
            </a:xfrm>
            <a:prstGeom prst="rect">
              <a:avLst/>
            </a:prstGeom>
          </p:spPr>
        </p:pic>
        <p:pic>
          <p:nvPicPr>
            <p:cNvPr id="13012" name="image 13012"/>
            <p:cNvPicPr>
              <a:picLocks noChangeAspect="1"/>
            </p:cNvPicPr>
            <p:nvPr/>
          </p:nvPicPr>
          <p:blipFill>
            <a:blip r:embed="rId13012">
                </a:blip>
            <a:srcRect/>
            <a:stretch>
              <a:fillRect/>
            </a:stretch>
          </p:blipFill>
          <p:spPr>
            <a:xfrm rot="0" flipV="0" flipH="0">
              <a:off x="5791112" y="4260492"/>
              <a:ext cx="3575338" cy="4750411"/>
            </a:xfrm>
            <a:prstGeom prst="rect">
              <a:avLst/>
            </a:prstGeom>
          </p:spPr>
        </p:pic>
        <p:pic>
          <p:nvPicPr>
            <p:cNvPr id="13013" name="image 13013"/>
            <p:cNvPicPr>
              <a:picLocks noChangeAspect="1"/>
            </p:cNvPicPr>
            <p:nvPr/>
          </p:nvPicPr>
          <p:blipFill>
            <a:blip r:embed="rId13013">
                </a:blip>
            <a:srcRect/>
            <a:stretch>
              <a:fillRect/>
            </a:stretch>
          </p:blipFill>
          <p:spPr>
            <a:xfrm rot="0" flipV="0" flipH="0">
              <a:off x="7429663" y="6057668"/>
              <a:ext cx="876235" cy="927282"/>
            </a:xfrm>
            <a:prstGeom prst="rect">
              <a:avLst/>
            </a:prstGeom>
          </p:spPr>
        </p:pic>
        <p:pic>
          <p:nvPicPr>
            <p:cNvPr id="13014" name="image 13014"/>
            <p:cNvPicPr>
              <a:picLocks noChangeAspect="1"/>
            </p:cNvPicPr>
            <p:nvPr/>
          </p:nvPicPr>
          <p:blipFill>
            <a:blip r:embed="rId13014">
                </a:blip>
            <a:srcRect/>
            <a:stretch>
              <a:fillRect/>
            </a:stretch>
          </p:blipFill>
          <p:spPr>
            <a:xfrm rot="0" flipV="0" flipH="0">
              <a:off x="2076025" y="4260491"/>
              <a:ext cx="4750407" cy="3575344"/>
            </a:xfrm>
            <a:prstGeom prst="rect">
              <a:avLst/>
            </a:prstGeom>
          </p:spPr>
        </p:pic>
        <p:pic>
          <p:nvPicPr>
            <p:cNvPr id="13015" name="image 13015"/>
            <p:cNvPicPr>
              <a:picLocks noChangeAspect="1"/>
            </p:cNvPicPr>
            <p:nvPr/>
          </p:nvPicPr>
          <p:blipFill>
            <a:blip r:embed="rId13015">
                </a:blip>
            <a:srcRect/>
            <a:stretch>
              <a:fillRect/>
            </a:stretch>
          </p:blipFill>
          <p:spPr>
            <a:xfrm rot="0" flipV="0" flipH="0">
              <a:off x="4063964" y="5486469"/>
              <a:ext cx="800003" cy="901605"/>
            </a:xfrm>
            <a:prstGeom prst="rect">
              <a:avLst/>
            </a:prstGeom>
          </p:spPr>
        </p:pic>
        <p:pic>
          <p:nvPicPr>
            <p:cNvPr id="13016" name="image 13016"/>
            <p:cNvPicPr>
              <a:picLocks noChangeAspect="1"/>
            </p:cNvPicPr>
            <p:nvPr/>
          </p:nvPicPr>
          <p:blipFill>
            <a:blip r:embed="rId13016">
                </a:blip>
            <a:srcRect/>
            <a:stretch>
              <a:fillRect/>
            </a:stretch>
          </p:blipFill>
          <p:spPr>
            <a:xfrm rot="0" flipV="0" flipH="0">
              <a:off x="2076032" y="6775094"/>
              <a:ext cx="3575340" cy="4750407"/>
            </a:xfrm>
            <a:prstGeom prst="rect">
              <a:avLst/>
            </a:prstGeom>
          </p:spPr>
        </p:pic>
        <p:pic>
          <p:nvPicPr>
            <p:cNvPr id="13017" name="image 13017"/>
            <p:cNvPicPr>
              <a:picLocks noChangeAspect="1"/>
            </p:cNvPicPr>
            <p:nvPr/>
          </p:nvPicPr>
          <p:blipFill>
            <a:blip r:embed="rId13017">
                </a:blip>
            <a:srcRect/>
            <a:stretch>
              <a:fillRect/>
            </a:stretch>
          </p:blipFill>
          <p:spPr>
            <a:xfrm rot="0" flipV="0" flipH="0">
              <a:off x="3162245" y="8826500"/>
              <a:ext cx="876335" cy="723889"/>
            </a:xfrm>
            <a:prstGeom prst="rect">
              <a:avLst/>
            </a:prstGeom>
          </p:spPr>
        </p:pic>
        <p:pic>
          <p:nvPicPr>
            <p:cNvPr id="13018" name="image 13018"/>
            <p:cNvPicPr>
              <a:picLocks noChangeAspect="1"/>
            </p:cNvPicPr>
            <p:nvPr/>
          </p:nvPicPr>
          <p:blipFill>
            <a:blip r:embed="rId13018">
                </a:blip>
            <a:srcRect/>
            <a:stretch>
              <a:fillRect/>
            </a:stretch>
          </p:blipFill>
          <p:spPr>
            <a:xfrm rot="0" flipV="0" flipH="0">
              <a:off x="6476987" y="9461711"/>
              <a:ext cx="1028686" cy="964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Object 1401"/>
          <p:cNvSpPr txBox="1"/>
          <p:nvPr/>
        </p:nvSpPr>
        <p:spPr>
          <a:xfrm>
            <a:off x="2724497" y="9121335"/>
            <a:ext cx="4776373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方法论</a:t>
            </a:r>
            <a:endParaRPr lang="zh-CN" altLang="en-US"/>
          </a:p>
        </p:txBody>
      </p:sp>
      <p:sp>
        <p:nvSpPr>
          <p:cNvPr id="1402" name="Object 1402"/>
          <p:cNvSpPr txBox="1"/>
          <p:nvPr/>
        </p:nvSpPr>
        <p:spPr>
          <a:xfrm>
            <a:off x="16290613" y="9111611"/>
            <a:ext cx="51943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效率低</a:t>
            </a:r>
            <a:endParaRPr lang="zh-CN" altLang="en-US"/>
          </a:p>
        </p:txBody>
      </p:sp>
      <p:sp>
        <p:nvSpPr>
          <p:cNvPr id="1403" name="Object 1403"/>
          <p:cNvSpPr txBox="1"/>
          <p:nvPr/>
        </p:nvSpPr>
        <p:spPr>
          <a:xfrm>
            <a:off x="9186601" y="9135821"/>
            <a:ext cx="510473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精细化运营</a:t>
            </a:r>
            <a:endParaRPr lang="zh-CN" altLang="en-US"/>
          </a:p>
        </p:txBody>
      </p:sp>
      <p:sp>
        <p:nvSpPr>
          <p:cNvPr id="1404" name="Object 1404"/>
          <p:cNvSpPr txBox="1"/>
          <p:nvPr/>
        </p:nvSpPr>
        <p:spPr>
          <a:xfrm>
            <a:off x="8057142" y="2845948"/>
            <a:ext cx="8233476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运营普遍存在三大问题</a:t>
            </a:r>
            <a:endParaRPr lang="zh-CN" altLang="en-US"/>
          </a:p>
        </p:txBody>
      </p:sp>
      <p:sp>
        <p:nvSpPr>
          <p:cNvPr id="1405" name="Object 1405"/>
          <p:cNvSpPr txBox="1"/>
          <p:nvPr/>
        </p:nvSpPr>
        <p:spPr>
          <a:xfrm>
            <a:off x="2461434" y="10321604"/>
            <a:ext cx="51562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98333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运营方式初级，没有形成系统的方法论</a:t>
            </a:r>
            <a:endParaRPr lang="zh-CN" altLang="en-US"/>
          </a:p>
        </p:txBody>
      </p:sp>
      <p:sp>
        <p:nvSpPr>
          <p:cNvPr id="1406" name="Object 1406"/>
          <p:cNvSpPr txBox="1"/>
          <p:nvPr/>
        </p:nvSpPr>
        <p:spPr>
          <a:xfrm>
            <a:off x="16290618" y="10330931"/>
            <a:ext cx="51943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98333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运营效率缺乏，工作产出效能低</a:t>
            </a:r>
            <a:endParaRPr lang="zh-CN" altLang="en-US"/>
          </a:p>
        </p:txBody>
      </p:sp>
      <p:sp>
        <p:nvSpPr>
          <p:cNvPr id="1407" name="Object 1407"/>
          <p:cNvSpPr txBox="1"/>
          <p:nvPr/>
        </p:nvSpPr>
        <p:spPr>
          <a:xfrm>
            <a:off x="8979842" y="10319818"/>
            <a:ext cx="54864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98333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运营没有精细化，平平无奇无特色</a:t>
            </a:r>
            <a:endParaRPr lang="zh-CN" altLang="en-US"/>
          </a:p>
        </p:txBody>
      </p:sp>
      <p:sp>
        <p:nvSpPr>
          <p:cNvPr id="1408" name="Object 1408"/>
          <p:cNvSpPr txBox="1"/>
          <p:nvPr/>
        </p:nvSpPr>
        <p:spPr>
          <a:xfrm>
            <a:off x="7358409" y="1056401"/>
            <a:ext cx="9667172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思考与改进</a:t>
            </a:r>
            <a:endParaRPr lang="zh-CN" altLang="en-US"/>
          </a:p>
        </p:txBody>
      </p:sp>
      <p:pic>
        <p:nvPicPr>
          <p:cNvPr id="1409" name="image 1409"/>
          <p:cNvPicPr>
            <a:picLocks noChangeAspect="1"/>
          </p:cNvPicPr>
          <p:nvPr/>
        </p:nvPicPr>
        <p:blipFill>
          <a:blip r:embed="rId1409">
                </a:blip>
          <a:srcRect/>
          <a:stretch>
            <a:fillRect/>
          </a:stretch>
        </p:blipFill>
        <p:spPr>
          <a:xfrm rot="0" flipV="0" flipH="0">
            <a:off x="4343241" y="4114842"/>
            <a:ext cx="3157629" cy="4368608"/>
          </a:xfrm>
          <a:prstGeom prst="rect">
            <a:avLst/>
          </a:prstGeom>
        </p:spPr>
      </p:pic>
      <p:pic>
        <p:nvPicPr>
          <p:cNvPr id="14010" name="image 14010"/>
          <p:cNvPicPr>
            <a:picLocks noChangeAspect="1"/>
          </p:cNvPicPr>
          <p:nvPr/>
        </p:nvPicPr>
        <p:blipFill>
          <a:blip r:embed="rId14010">
                </a:blip>
          <a:srcRect/>
          <a:stretch>
            <a:fillRect/>
          </a:stretch>
        </p:blipFill>
        <p:spPr>
          <a:xfrm rot="0" flipV="0" flipH="0">
            <a:off x="4343241" y="4114795"/>
            <a:ext cx="1168552" cy="4368655"/>
          </a:xfrm>
          <a:prstGeom prst="rect">
            <a:avLst/>
          </a:prstGeom>
        </p:spPr>
      </p:pic>
      <p:pic>
        <p:nvPicPr>
          <p:cNvPr id="14011" name="image 14011"/>
          <p:cNvPicPr>
            <a:picLocks noChangeAspect="1"/>
          </p:cNvPicPr>
          <p:nvPr/>
        </p:nvPicPr>
        <p:blipFill>
          <a:blip r:embed="rId14011">
                </a:blip>
          <a:srcRect/>
          <a:stretch>
            <a:fillRect/>
          </a:stretch>
        </p:blipFill>
        <p:spPr>
          <a:xfrm rot="0" flipV="0" flipH="0">
            <a:off x="10852838" y="4114842"/>
            <a:ext cx="3157629" cy="4368608"/>
          </a:xfrm>
          <a:prstGeom prst="rect">
            <a:avLst/>
          </a:prstGeom>
        </p:spPr>
      </p:pic>
      <p:pic>
        <p:nvPicPr>
          <p:cNvPr id="14012" name="image 14012"/>
          <p:cNvPicPr>
            <a:picLocks noChangeAspect="1"/>
          </p:cNvPicPr>
          <p:nvPr/>
        </p:nvPicPr>
        <p:blipFill>
          <a:blip r:embed="rId14012">
                </a:blip>
          <a:srcRect/>
          <a:stretch>
            <a:fillRect/>
          </a:stretch>
        </p:blipFill>
        <p:spPr>
          <a:xfrm rot="0" flipV="0" flipH="0">
            <a:off x="17835367" y="4114842"/>
            <a:ext cx="3157637" cy="4368608"/>
          </a:xfrm>
          <a:prstGeom prst="rect">
            <a:avLst/>
          </a:prstGeom>
        </p:spPr>
      </p:pic>
      <p:pic>
        <p:nvPicPr>
          <p:cNvPr id="14013" name="image 14013"/>
          <p:cNvPicPr>
            <a:picLocks noChangeAspect="1"/>
          </p:cNvPicPr>
          <p:nvPr/>
        </p:nvPicPr>
        <p:blipFill>
          <a:blip r:embed="rId14013">
                </a:blip>
          <a:srcRect/>
          <a:stretch>
            <a:fillRect/>
          </a:stretch>
        </p:blipFill>
        <p:spPr>
          <a:xfrm rot="0" flipV="0" flipH="0">
            <a:off x="10858342" y="4114795"/>
            <a:ext cx="1168552" cy="4368655"/>
          </a:xfrm>
          <a:prstGeom prst="rect">
            <a:avLst/>
          </a:prstGeom>
        </p:spPr>
      </p:pic>
      <p:pic>
        <p:nvPicPr>
          <p:cNvPr id="14014" name="image 14014"/>
          <p:cNvPicPr>
            <a:picLocks noChangeAspect="1"/>
          </p:cNvPicPr>
          <p:nvPr/>
        </p:nvPicPr>
        <p:blipFill>
          <a:blip r:embed="rId14014">
                </a:blip>
          <a:srcRect/>
          <a:stretch>
            <a:fillRect/>
          </a:stretch>
        </p:blipFill>
        <p:spPr>
          <a:xfrm rot="0" flipV="0" flipH="0">
            <a:off x="17830638" y="4114795"/>
            <a:ext cx="1168561" cy="4368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-25400" y="3568700"/>
            <a:ext cx="24409400" cy="7670800"/>
          </a:xfrm>
          <a:prstGeom prst="rect">
            <a:avLst/>
          </a:prstGeom>
        </p:spPr>
      </p:pic>
      <p:sp>
        <p:nvSpPr>
          <p:cNvPr id="1502" name="Object 1502"/>
          <p:cNvSpPr txBox="1"/>
          <p:nvPr/>
        </p:nvSpPr>
        <p:spPr>
          <a:xfrm>
            <a:off x="1746448" y="4750938"/>
            <a:ext cx="3536746" cy="1295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3333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工作</a:t>
            </a:r>
            <a:endParaRPr lang="zh-CN" altLang="en-US" sz="4200"/>
          </a:p>
          <a:p>
            <a:pPr algn="l">
              <a:lnSpc>
                <a:spcPct val="103333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的量化 </a:t>
            </a:r>
            <a:endParaRPr lang="zh-CN" altLang="en-US"/>
          </a:p>
        </p:txBody>
      </p:sp>
      <p:sp>
        <p:nvSpPr>
          <p:cNvPr id="1503" name="Object 1503"/>
          <p:cNvSpPr txBox="1"/>
          <p:nvPr/>
        </p:nvSpPr>
        <p:spPr>
          <a:xfrm>
            <a:off x="1767284" y="7264080"/>
            <a:ext cx="3619500" cy="240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9166"/>
              </a:lnSpc>
            </a:pPr>
            <a:r>
              <a:rPr sz="29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合理的量化工作，避免过量或过少工作，每天跟进累计关注数，用户留存以及图文转发等关键数据</a:t>
            </a:r>
            <a:endParaRPr lang="zh-CN" altLang="en-US"/>
          </a:p>
        </p:txBody>
      </p:sp>
      <p:sp>
        <p:nvSpPr>
          <p:cNvPr id="1504" name="Object 1504"/>
          <p:cNvSpPr txBox="1"/>
          <p:nvPr/>
        </p:nvSpPr>
        <p:spPr>
          <a:xfrm>
            <a:off x="8288432" y="1056401"/>
            <a:ext cx="7807141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思考与改进</a:t>
            </a:r>
            <a:endParaRPr lang="zh-CN" altLang="en-US"/>
          </a:p>
        </p:txBody>
      </p:sp>
      <p:pic>
        <p:nvPicPr>
          <p:cNvPr id="1505" name="image 1505"/>
          <p:cNvPicPr>
            <a:picLocks noChangeAspect="1"/>
          </p:cNvPicPr>
          <p:nvPr/>
        </p:nvPicPr>
        <p:blipFill>
          <a:blip r:embed="rId1505">
                </a:blip>
          <a:srcRect/>
          <a:stretch>
            <a:fillRect/>
          </a:stretch>
        </p:blipFill>
        <p:spPr>
          <a:xfrm rot="0" flipV="0" flipH="0">
            <a:off x="1879589" y="6692897"/>
            <a:ext cx="3251207" cy="25399"/>
          </a:xfrm>
          <a:prstGeom prst="rect">
            <a:avLst/>
          </a:prstGeom>
        </p:spPr>
      </p:pic>
      <p:sp>
        <p:nvSpPr>
          <p:cNvPr id="1506" name="Object 1506"/>
          <p:cNvSpPr txBox="1"/>
          <p:nvPr/>
        </p:nvSpPr>
        <p:spPr>
          <a:xfrm>
            <a:off x="5962253" y="4776933"/>
            <a:ext cx="3562730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阶段目标</a:t>
            </a:r>
            <a:endParaRPr lang="zh-CN" altLang="en-US" sz="4200"/>
          </a:p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的设定</a:t>
            </a:r>
            <a:endParaRPr lang="zh-CN" altLang="en-US"/>
          </a:p>
        </p:txBody>
      </p:sp>
      <p:sp>
        <p:nvSpPr>
          <p:cNvPr id="1507" name="Object 1507"/>
          <p:cNvSpPr txBox="1"/>
          <p:nvPr/>
        </p:nvSpPr>
        <p:spPr>
          <a:xfrm>
            <a:off x="6012854" y="7261500"/>
            <a:ext cx="3619500" cy="240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9166"/>
              </a:lnSpc>
            </a:pPr>
            <a:r>
              <a:rPr sz="29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在运营中设立目标，包括长远目标和阶段目标，评估目标的操作性和可实现度，围绕目标去运营公众号</a:t>
            </a:r>
            <a:endParaRPr lang="zh-CN" altLang="en-US"/>
          </a:p>
        </p:txBody>
      </p:sp>
      <p:pic>
        <p:nvPicPr>
          <p:cNvPr id="1508" name="image 1508"/>
          <p:cNvPicPr>
            <a:picLocks noChangeAspect="1"/>
          </p:cNvPicPr>
          <p:nvPr/>
        </p:nvPicPr>
        <p:blipFill>
          <a:blip r:embed="rId1508">
                </a:blip>
          <a:srcRect/>
          <a:stretch>
            <a:fillRect/>
          </a:stretch>
        </p:blipFill>
        <p:spPr>
          <a:xfrm rot="0" flipV="0" flipH="0">
            <a:off x="6121389" y="6692893"/>
            <a:ext cx="3251198" cy="25399"/>
          </a:xfrm>
          <a:prstGeom prst="rect">
            <a:avLst/>
          </a:prstGeom>
        </p:spPr>
      </p:pic>
      <p:sp>
        <p:nvSpPr>
          <p:cNvPr id="1509" name="Object 1509"/>
          <p:cNvSpPr txBox="1"/>
          <p:nvPr/>
        </p:nvSpPr>
        <p:spPr>
          <a:xfrm>
            <a:off x="10236001" y="4763241"/>
            <a:ext cx="3530790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计划</a:t>
            </a:r>
            <a:endParaRPr lang="zh-CN" altLang="en-US" sz="4200"/>
          </a:p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与总结</a:t>
            </a:r>
            <a:endParaRPr lang="zh-CN" altLang="en-US"/>
          </a:p>
        </p:txBody>
      </p:sp>
      <p:sp>
        <p:nvSpPr>
          <p:cNvPr id="15010" name="Object 15010"/>
          <p:cNvSpPr txBox="1"/>
          <p:nvPr/>
        </p:nvSpPr>
        <p:spPr>
          <a:xfrm>
            <a:off x="10250487" y="7261103"/>
            <a:ext cx="3619500" cy="2882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9166"/>
              </a:lnSpc>
            </a:pPr>
            <a:r>
              <a:rPr sz="29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善于总结复盘，将失败的经历和教训形成可学习可复制的工作经验。在总结中不断优化工作，提高工作效率</a:t>
            </a:r>
            <a:endParaRPr lang="zh-CN" altLang="en-US"/>
          </a:p>
        </p:txBody>
      </p:sp>
      <p:pic>
        <p:nvPicPr>
          <p:cNvPr id="15011" name="image 15011"/>
          <p:cNvPicPr>
            <a:picLocks noChangeAspect="1"/>
          </p:cNvPicPr>
          <p:nvPr/>
        </p:nvPicPr>
        <p:blipFill>
          <a:blip r:embed="rId15011">
                </a:blip>
          <a:srcRect/>
          <a:stretch>
            <a:fillRect/>
          </a:stretch>
        </p:blipFill>
        <p:spPr>
          <a:xfrm rot="0" flipV="0" flipH="0">
            <a:off x="10363190" y="6692897"/>
            <a:ext cx="3251198" cy="25399"/>
          </a:xfrm>
          <a:prstGeom prst="rect">
            <a:avLst/>
          </a:prstGeom>
        </p:spPr>
      </p:pic>
      <p:sp>
        <p:nvSpPr>
          <p:cNvPr id="15012" name="Object 15012"/>
          <p:cNvSpPr txBox="1"/>
          <p:nvPr/>
        </p:nvSpPr>
        <p:spPr>
          <a:xfrm>
            <a:off x="14552414" y="4780703"/>
            <a:ext cx="3519678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时间安排</a:t>
            </a:r>
            <a:endParaRPr lang="zh-CN" altLang="en-US" sz="4200"/>
          </a:p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合理化</a:t>
            </a:r>
            <a:endParaRPr lang="zh-CN" altLang="en-US"/>
          </a:p>
        </p:txBody>
      </p:sp>
      <p:sp>
        <p:nvSpPr>
          <p:cNvPr id="15013" name="Object 15013"/>
          <p:cNvSpPr txBox="1"/>
          <p:nvPr/>
        </p:nvSpPr>
        <p:spPr>
          <a:xfrm>
            <a:off x="14558764" y="7261103"/>
            <a:ext cx="3619500" cy="191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9166"/>
              </a:lnSpc>
            </a:pPr>
            <a:r>
              <a:rPr sz="29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将工作项目化、计划化。区分工作的时间和紧急关系，避免工作时间碎片化</a:t>
            </a:r>
            <a:endParaRPr lang="zh-CN" altLang="en-US"/>
          </a:p>
        </p:txBody>
      </p:sp>
      <p:pic>
        <p:nvPicPr>
          <p:cNvPr id="15014" name="image 15014"/>
          <p:cNvPicPr>
            <a:picLocks noChangeAspect="1"/>
          </p:cNvPicPr>
          <p:nvPr/>
        </p:nvPicPr>
        <p:blipFill>
          <a:blip r:embed="rId15014">
                </a:blip>
          <a:srcRect/>
          <a:stretch>
            <a:fillRect/>
          </a:stretch>
        </p:blipFill>
        <p:spPr>
          <a:xfrm rot="0" flipV="0" flipH="0">
            <a:off x="14668491" y="6692893"/>
            <a:ext cx="3251198" cy="25399"/>
          </a:xfrm>
          <a:prstGeom prst="rect">
            <a:avLst/>
          </a:prstGeom>
        </p:spPr>
      </p:pic>
      <p:sp>
        <p:nvSpPr>
          <p:cNvPr id="15015" name="Object 15015"/>
          <p:cNvSpPr txBox="1"/>
          <p:nvPr/>
        </p:nvSpPr>
        <p:spPr>
          <a:xfrm>
            <a:off x="18854539" y="4783283"/>
            <a:ext cx="3636962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运营工具</a:t>
            </a:r>
            <a:endParaRPr lang="zh-CN" altLang="en-US" sz="4200"/>
          </a:p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的选择</a:t>
            </a:r>
            <a:endParaRPr lang="zh-CN" altLang="en-US"/>
          </a:p>
        </p:txBody>
      </p:sp>
      <p:sp>
        <p:nvSpPr>
          <p:cNvPr id="15016" name="Object 15016"/>
          <p:cNvSpPr txBox="1"/>
          <p:nvPr/>
        </p:nvSpPr>
        <p:spPr>
          <a:xfrm>
            <a:off x="18872001" y="7264080"/>
            <a:ext cx="3619500" cy="2882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9166"/>
              </a:lnSpc>
            </a:pPr>
            <a:r>
              <a:rPr sz="29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善于使用便捷的运营工具去提高工作效率，部门内要及时分享好的运营工具，提高团队的运作效率和流畅度</a:t>
            </a:r>
            <a:endParaRPr lang="zh-CN" altLang="en-US"/>
          </a:p>
        </p:txBody>
      </p:sp>
      <p:pic>
        <p:nvPicPr>
          <p:cNvPr id="15017" name="image 15017"/>
          <p:cNvPicPr>
            <a:picLocks noChangeAspect="1"/>
          </p:cNvPicPr>
          <p:nvPr/>
        </p:nvPicPr>
        <p:blipFill>
          <a:blip r:embed="rId15017">
                </a:blip>
          <a:srcRect/>
          <a:stretch>
            <a:fillRect/>
          </a:stretch>
        </p:blipFill>
        <p:spPr>
          <a:xfrm rot="0" flipV="0" flipH="0">
            <a:off x="18973793" y="6692897"/>
            <a:ext cx="3251198" cy="253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Object 1601"/>
          <p:cNvSpPr txBox="1"/>
          <p:nvPr/>
        </p:nvSpPr>
        <p:spPr>
          <a:xfrm>
            <a:off x="12482710" y="7680040"/>
            <a:ext cx="9094584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600" i="0" b="0" dirty="0" smtClean="0" lang="zh-CN">
                <a:solidFill>
                  <a:srgbClr val="FFB80F"/>
                </a:solidFill>
                <a:latin typeface="OPPOSans-B"/>
                <a:ea typeface="OPPOSans-B"/>
              </a:rPr>
              <a:t>规划与展望</a:t>
            </a:r>
            <a:endParaRPr lang="zh-CN" altLang="en-US"/>
          </a:p>
        </p:txBody>
      </p:sp>
      <p:pic>
        <p:nvPicPr>
          <p:cNvPr id="1602" name="image 1602"/>
          <p:cNvPicPr>
            <a:picLocks noChangeAspect="1"/>
          </p:cNvPicPr>
          <p:nvPr/>
        </p:nvPicPr>
        <p:blipFill>
          <a:blip r:embed="rId1602">
                </a:blip>
          <a:srcRect/>
          <a:stretch>
            <a:fillRect/>
          </a:stretch>
        </p:blipFill>
        <p:spPr>
          <a:xfrm rot="0" flipV="0" flipH="0">
            <a:off x="12661895" y="9537699"/>
            <a:ext cx="8763003" cy="50799"/>
          </a:xfrm>
          <a:prstGeom prst="rect">
            <a:avLst/>
          </a:prstGeom>
        </p:spPr>
      </p:pic>
      <p:sp>
        <p:nvSpPr>
          <p:cNvPr id="1603" name="Object 1603"/>
          <p:cNvSpPr txBox="1"/>
          <p:nvPr/>
        </p:nvSpPr>
        <p:spPr>
          <a:xfrm>
            <a:off x="12546607" y="9944116"/>
            <a:ext cx="91948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阐述我下半年的工作规划和一些执行方案，期待更出色的工作产出和表现</a:t>
            </a:r>
            <a:endParaRPr lang="zh-CN" altLang="en-US"/>
          </a:p>
        </p:txBody>
      </p:sp>
      <p:sp>
        <p:nvSpPr>
          <p:cNvPr id="1604" name="Object 1604"/>
          <p:cNvSpPr txBox="1"/>
          <p:nvPr/>
        </p:nvSpPr>
        <p:spPr>
          <a:xfrm>
            <a:off x="12533907" y="5596432"/>
            <a:ext cx="9043390" cy="180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720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PLANNING </a:t>
            </a:r>
            <a:endParaRPr lang="zh-CN" altLang="en-US" sz="7200"/>
          </a:p>
          <a:p>
            <a:pPr algn="l">
              <a:lnSpc>
                <a:spcPct val="83333"/>
              </a:lnSpc>
            </a:pPr>
            <a:r>
              <a:rPr sz="720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AND PROSPECT</a:t>
            </a:r>
            <a:endParaRPr lang="zh-CN" altLang="en-US"/>
          </a:p>
        </p:txBody>
      </p:sp>
      <p:pic>
        <p:nvPicPr>
          <p:cNvPr id="1605" name="image 1605"/>
          <p:cNvPicPr>
            <a:picLocks noChangeAspect="1"/>
          </p:cNvPicPr>
          <p:nvPr/>
        </p:nvPicPr>
        <p:blipFill>
          <a:blip r:embed="rId1605">
                </a:blip>
          <a:srcRect/>
          <a:stretch>
            <a:fillRect/>
          </a:stretch>
        </p:blipFill>
        <p:spPr>
          <a:xfrm rot="0" flipV="0" flipH="0">
            <a:off x="2197100" y="3187700"/>
            <a:ext cx="10248900" cy="8140700"/>
          </a:xfrm>
          <a:prstGeom prst="rect">
            <a:avLst/>
          </a:prstGeom>
        </p:spPr>
      </p:pic>
      <p:pic>
        <p:nvPicPr>
          <p:cNvPr id="1606" name="image 1606"/>
          <p:cNvPicPr>
            <a:picLocks noChangeAspect="1"/>
          </p:cNvPicPr>
          <p:nvPr/>
        </p:nvPicPr>
        <p:blipFill>
          <a:blip r:embed="rId1606">
                </a:blip>
          <a:srcRect/>
          <a:stretch>
            <a:fillRect/>
          </a:stretch>
        </p:blipFill>
        <p:spPr>
          <a:xfrm rot="0" flipV="0" flipH="0">
            <a:off x="12585691" y="3479796"/>
            <a:ext cx="1828802" cy="1828802"/>
          </a:xfrm>
          <a:prstGeom prst="rect">
            <a:avLst/>
          </a:prstGeom>
        </p:spPr>
      </p:pic>
      <p:pic>
        <p:nvPicPr>
          <p:cNvPr id="1607" name="image 1607"/>
          <p:cNvPicPr>
            <a:picLocks noChangeAspect="1"/>
          </p:cNvPicPr>
          <p:nvPr/>
        </p:nvPicPr>
        <p:blipFill>
          <a:blip r:embed="rId1607">
                </a:blip>
          <a:srcRect/>
          <a:stretch>
            <a:fillRect/>
          </a:stretch>
        </p:blipFill>
        <p:spPr>
          <a:xfrm rot="0" flipV="0" flipH="0">
            <a:off x="13055445" y="3987701"/>
            <a:ext cx="927353" cy="8763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 1701"/>
          <p:cNvPicPr>
            <a:picLocks noChangeAspect="1"/>
          </p:cNvPicPr>
          <p:nvPr/>
        </p:nvPicPr>
        <p:blipFill>
          <a:blip r:embed="rId1701">
                </a:blip>
          <a:srcRect/>
          <a:stretch>
            <a:fillRect/>
          </a:stretch>
        </p:blipFill>
        <p:spPr>
          <a:xfrm rot="0" flipV="0" flipH="0">
            <a:off x="3365491" y="3644895"/>
            <a:ext cx="9220206" cy="6261094"/>
          </a:xfrm>
          <a:prstGeom prst="rect">
            <a:avLst/>
          </a:prstGeom>
        </p:spPr>
      </p:pic>
      <p:pic>
        <p:nvPicPr>
          <p:cNvPr id="1702" name="image 1702"/>
          <p:cNvPicPr>
            <a:picLocks noChangeAspect="1"/>
          </p:cNvPicPr>
          <p:nvPr/>
        </p:nvPicPr>
        <p:blipFill>
          <a:blip r:embed="rId1702">
                </a:blip>
          <a:srcRect/>
          <a:stretch>
            <a:fillRect/>
          </a:stretch>
        </p:blipFill>
        <p:spPr>
          <a:xfrm rot="0" flipV="0" flipH="0">
            <a:off x="12458695" y="5130803"/>
            <a:ext cx="9194799" cy="6235694"/>
          </a:xfrm>
          <a:prstGeom prst="rect">
            <a:avLst/>
          </a:prstGeom>
        </p:spPr>
      </p:pic>
      <p:pic>
        <p:nvPicPr>
          <p:cNvPr id="1703" name="image 1703"/>
          <p:cNvPicPr>
            <a:picLocks noChangeAspect="1"/>
          </p:cNvPicPr>
          <p:nvPr/>
        </p:nvPicPr>
        <p:blipFill>
          <a:blip r:embed="rId1703">
                </a:blip>
          <a:srcRect/>
          <a:stretch>
            <a:fillRect/>
          </a:stretch>
        </p:blipFill>
        <p:spPr>
          <a:xfrm rot="0" flipV="0" flipH="0">
            <a:off x="-56670" y="9029704"/>
            <a:ext cx="3549164" cy="2197093"/>
          </a:xfrm>
          <a:prstGeom prst="rect">
            <a:avLst/>
          </a:prstGeom>
        </p:spPr>
      </p:pic>
      <p:pic>
        <p:nvPicPr>
          <p:cNvPr id="1704" name="image 1704"/>
          <p:cNvPicPr>
            <a:picLocks noChangeAspect="1"/>
          </p:cNvPicPr>
          <p:nvPr/>
        </p:nvPicPr>
        <p:blipFill>
          <a:blip r:embed="rId1704">
                </a:blip>
          <a:srcRect/>
          <a:stretch>
            <a:fillRect/>
          </a:stretch>
        </p:blipFill>
        <p:spPr>
          <a:xfrm rot="0" flipV="0" flipH="0">
            <a:off x="21526492" y="3670295"/>
            <a:ext cx="2857421" cy="2197093"/>
          </a:xfrm>
          <a:prstGeom prst="rect">
            <a:avLst/>
          </a:prstGeom>
        </p:spPr>
      </p:pic>
      <p:sp>
        <p:nvSpPr>
          <p:cNvPr id="1705" name="Object 1705"/>
          <p:cNvSpPr txBox="1"/>
          <p:nvPr/>
        </p:nvSpPr>
        <p:spPr>
          <a:xfrm>
            <a:off x="4160440" y="4906430"/>
            <a:ext cx="6731612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FFB80F"/>
                </a:solidFill>
                <a:latin typeface="OPPOSans-B"/>
                <a:ea typeface="OPPOSans-B"/>
              </a:rPr>
              <a:t>用户定位</a:t>
            </a:r>
            <a:endParaRPr lang="zh-CN" altLang="en-US"/>
          </a:p>
        </p:txBody>
      </p:sp>
      <p:sp>
        <p:nvSpPr>
          <p:cNvPr id="1706" name="Object 1706"/>
          <p:cNvSpPr txBox="1"/>
          <p:nvPr/>
        </p:nvSpPr>
        <p:spPr>
          <a:xfrm>
            <a:off x="4165600" y="7956018"/>
            <a:ext cx="716927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FFB80F"/>
                </a:solidFill>
                <a:latin typeface="OPPOSans-B"/>
                <a:ea typeface="OPPOSans-B"/>
              </a:rPr>
              <a:t>竞品分析</a:t>
            </a:r>
            <a:endParaRPr lang="zh-CN" altLang="en-US"/>
          </a:p>
        </p:txBody>
      </p:sp>
      <p:sp>
        <p:nvSpPr>
          <p:cNvPr id="1707" name="Object 1707"/>
          <p:cNvSpPr txBox="1"/>
          <p:nvPr/>
        </p:nvSpPr>
        <p:spPr>
          <a:xfrm>
            <a:off x="13060164" y="4972113"/>
            <a:ext cx="6090246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FFB80F"/>
                </a:solidFill>
                <a:latin typeface="OPPOSans-B"/>
                <a:ea typeface="OPPOSans-B"/>
              </a:rPr>
              <a:t>栏目规划 </a:t>
            </a:r>
            <a:endParaRPr lang="zh-CN" altLang="en-US"/>
          </a:p>
        </p:txBody>
      </p:sp>
      <p:sp>
        <p:nvSpPr>
          <p:cNvPr id="1708" name="Object 1708"/>
          <p:cNvSpPr txBox="1"/>
          <p:nvPr/>
        </p:nvSpPr>
        <p:spPr>
          <a:xfrm>
            <a:off x="13061156" y="7958994"/>
            <a:ext cx="6089256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FFB80F"/>
                </a:solidFill>
                <a:latin typeface="OPPOSans-B"/>
                <a:ea typeface="OPPOSans-B"/>
              </a:rPr>
              <a:t>确定内容风格</a:t>
            </a:r>
            <a:endParaRPr lang="zh-CN" altLang="en-US"/>
          </a:p>
        </p:txBody>
      </p:sp>
      <p:sp>
        <p:nvSpPr>
          <p:cNvPr id="1709" name="Object 1709"/>
          <p:cNvSpPr txBox="1"/>
          <p:nvPr/>
        </p:nvSpPr>
        <p:spPr>
          <a:xfrm>
            <a:off x="4188023" y="5699916"/>
            <a:ext cx="68199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明确用户定位和细分人群，提高内容对用户的价值</a:t>
            </a:r>
            <a:endParaRPr lang="zh-CN" altLang="en-US"/>
          </a:p>
        </p:txBody>
      </p:sp>
      <p:sp>
        <p:nvSpPr>
          <p:cNvPr id="17010" name="Object 17010"/>
          <p:cNvSpPr txBox="1"/>
          <p:nvPr/>
        </p:nvSpPr>
        <p:spPr>
          <a:xfrm>
            <a:off x="4179887" y="8874916"/>
            <a:ext cx="726440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分析竞品目标群体、服务类型、定位、功能介绍、菜单栏设置、内容规划、内容特点、用户互动、活动类型及更新频率、涨粉渠道等等，并分析对比优劣势</a:t>
            </a:r>
            <a:endParaRPr lang="zh-CN" altLang="en-US"/>
          </a:p>
        </p:txBody>
      </p:sp>
      <p:sp>
        <p:nvSpPr>
          <p:cNvPr id="17011" name="Object 17011"/>
          <p:cNvSpPr txBox="1"/>
          <p:nvPr/>
        </p:nvSpPr>
        <p:spPr>
          <a:xfrm>
            <a:off x="13079809" y="5867000"/>
            <a:ext cx="60706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固定栏目化运作，形成特定风格的内容集合</a:t>
            </a:r>
            <a:endParaRPr lang="zh-CN" altLang="en-US"/>
          </a:p>
        </p:txBody>
      </p:sp>
      <p:sp>
        <p:nvSpPr>
          <p:cNvPr id="17012" name="Object 17012"/>
          <p:cNvSpPr txBox="1"/>
          <p:nvPr/>
        </p:nvSpPr>
        <p:spPr>
          <a:xfrm>
            <a:off x="13070284" y="8876900"/>
            <a:ext cx="61722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确定与用户的关系，打造公众号内容专属的人格化属性</a:t>
            </a:r>
            <a:endParaRPr lang="zh-CN" altLang="en-US"/>
          </a:p>
        </p:txBody>
      </p:sp>
      <p:pic>
        <p:nvPicPr>
          <p:cNvPr id="17013" name="image 17013"/>
          <p:cNvPicPr>
            <a:picLocks noChangeAspect="1"/>
          </p:cNvPicPr>
          <p:nvPr/>
        </p:nvPicPr>
        <p:blipFill>
          <a:blip r:embed="rId17013">
                </a:blip>
          <a:srcRect/>
          <a:stretch>
            <a:fillRect/>
          </a:stretch>
        </p:blipFill>
        <p:spPr>
          <a:xfrm rot="0" flipV="0" flipH="0">
            <a:off x="3047994" y="5003794"/>
            <a:ext cx="749300" cy="749299"/>
          </a:xfrm>
          <a:prstGeom prst="rect">
            <a:avLst/>
          </a:prstGeom>
        </p:spPr>
      </p:pic>
      <p:pic>
        <p:nvPicPr>
          <p:cNvPr id="17014" name="image 17014"/>
          <p:cNvPicPr>
            <a:picLocks noChangeAspect="1"/>
          </p:cNvPicPr>
          <p:nvPr/>
        </p:nvPicPr>
        <p:blipFill>
          <a:blip r:embed="rId17014">
                </a:blip>
          <a:srcRect/>
          <a:stretch>
            <a:fillRect/>
          </a:stretch>
        </p:blipFill>
        <p:spPr>
          <a:xfrm rot="0" flipV="0" flipH="0">
            <a:off x="3047994" y="8013696"/>
            <a:ext cx="749300" cy="749299"/>
          </a:xfrm>
          <a:prstGeom prst="rect">
            <a:avLst/>
          </a:prstGeom>
        </p:spPr>
      </p:pic>
      <p:pic>
        <p:nvPicPr>
          <p:cNvPr id="17015" name="image 17015"/>
          <p:cNvPicPr>
            <a:picLocks noChangeAspect="1"/>
          </p:cNvPicPr>
          <p:nvPr/>
        </p:nvPicPr>
        <p:blipFill>
          <a:blip r:embed="rId17015">
                </a:blip>
          <a:srcRect/>
          <a:stretch>
            <a:fillRect/>
          </a:stretch>
        </p:blipFill>
        <p:spPr>
          <a:xfrm rot="0" flipV="0" flipH="0">
            <a:off x="12141190" y="5003794"/>
            <a:ext cx="749300" cy="749299"/>
          </a:xfrm>
          <a:prstGeom prst="rect">
            <a:avLst/>
          </a:prstGeom>
        </p:spPr>
      </p:pic>
      <p:pic>
        <p:nvPicPr>
          <p:cNvPr id="17016" name="image 17016"/>
          <p:cNvPicPr>
            <a:picLocks noChangeAspect="1"/>
          </p:cNvPicPr>
          <p:nvPr/>
        </p:nvPicPr>
        <p:blipFill>
          <a:blip r:embed="rId17016">
                </a:blip>
          <a:srcRect/>
          <a:stretch>
            <a:fillRect/>
          </a:stretch>
        </p:blipFill>
        <p:spPr>
          <a:xfrm rot="0" flipV="0" flipH="0">
            <a:off x="12141190" y="8013696"/>
            <a:ext cx="749300" cy="749299"/>
          </a:xfrm>
          <a:prstGeom prst="rect">
            <a:avLst/>
          </a:prstGeom>
        </p:spPr>
      </p:pic>
      <p:sp>
        <p:nvSpPr>
          <p:cNvPr id="17017" name="Object 17017"/>
          <p:cNvSpPr txBox="1"/>
          <p:nvPr/>
        </p:nvSpPr>
        <p:spPr>
          <a:xfrm>
            <a:off x="7975601" y="1052631"/>
            <a:ext cx="843280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工作规划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801">
                </a:blip>
          <a:srcRect/>
          <a:stretch>
            <a:fillRect/>
          </a:stretch>
        </p:blipFill>
        <p:spPr>
          <a:xfrm rot="0" flipV="0" flipH="0">
            <a:off x="-25400" y="3022600"/>
            <a:ext cx="9931400" cy="8902700"/>
          </a:xfrm>
          <a:prstGeom prst="rect">
            <a:avLst/>
          </a:prstGeom>
        </p:spPr>
      </p:pic>
      <p:pic>
        <p:nvPicPr>
          <p:cNvPr id="1802" name="image 1802"/>
          <p:cNvPicPr>
            <a:picLocks noChangeAspect="1"/>
          </p:cNvPicPr>
          <p:nvPr/>
        </p:nvPicPr>
        <p:blipFill>
          <a:blip r:embed="rId1802">
            <a:alphaModFix amt="90196"/>
          </a:blip>
          <a:srcRect/>
          <a:stretch>
            <a:fillRect/>
          </a:stretch>
        </p:blipFill>
        <p:spPr>
          <a:xfrm rot="0" flipV="0" flipH="0">
            <a:off x="10147293" y="3035296"/>
            <a:ext cx="14236706" cy="8877300"/>
          </a:xfrm>
          <a:prstGeom prst="rect">
            <a:avLst/>
          </a:prstGeom>
        </p:spPr>
      </p:pic>
      <p:pic>
        <p:nvPicPr>
          <p:cNvPr id="1803" name="image 1803"/>
          <p:cNvPicPr>
            <a:picLocks noChangeAspect="1"/>
          </p:cNvPicPr>
          <p:nvPr/>
        </p:nvPicPr>
        <p:blipFill>
          <a:blip r:embed="rId1803">
                </a:blip>
          <a:srcRect/>
          <a:stretch>
            <a:fillRect/>
          </a:stretch>
        </p:blipFill>
        <p:spPr>
          <a:xfrm rot="0" flipV="0" flipH="0">
            <a:off x="17157699" y="4076695"/>
            <a:ext cx="38093" cy="6527803"/>
          </a:xfrm>
          <a:prstGeom prst="rect">
            <a:avLst/>
          </a:prstGeom>
        </p:spPr>
      </p:pic>
      <p:pic>
        <p:nvPicPr>
          <p:cNvPr id="1804" name="image 1804"/>
          <p:cNvPicPr>
            <a:picLocks noChangeAspect="1"/>
          </p:cNvPicPr>
          <p:nvPr/>
        </p:nvPicPr>
        <p:blipFill>
          <a:blip r:embed="rId1804">
                </a:blip>
          <a:srcRect/>
          <a:stretch>
            <a:fillRect/>
          </a:stretch>
        </p:blipFill>
        <p:spPr>
          <a:xfrm rot="0" flipV="0" flipH="0">
            <a:off x="17970492" y="4457418"/>
            <a:ext cx="2374870" cy="2210379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10990857" y="4226477"/>
            <a:ext cx="5303837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运营能力</a:t>
            </a:r>
            <a:endParaRPr lang="zh-CN" altLang="en-US"/>
          </a:p>
        </p:txBody>
      </p:sp>
      <p:sp>
        <p:nvSpPr>
          <p:cNvPr id="1806" name="Object 1806"/>
          <p:cNvSpPr txBox="1"/>
          <p:nvPr/>
        </p:nvSpPr>
        <p:spPr>
          <a:xfrm>
            <a:off x="10993239" y="7962063"/>
            <a:ext cx="520502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产品视角</a:t>
            </a:r>
            <a:endParaRPr lang="zh-CN" altLang="en-US"/>
          </a:p>
        </p:txBody>
      </p:sp>
      <p:sp>
        <p:nvSpPr>
          <p:cNvPr id="1807" name="Object 1807"/>
          <p:cNvSpPr txBox="1"/>
          <p:nvPr/>
        </p:nvSpPr>
        <p:spPr>
          <a:xfrm>
            <a:off x="17836157" y="7956507"/>
            <a:ext cx="5496796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综合能力</a:t>
            </a:r>
            <a:endParaRPr lang="zh-CN" altLang="en-US"/>
          </a:p>
        </p:txBody>
      </p:sp>
      <p:sp>
        <p:nvSpPr>
          <p:cNvPr id="1808" name="Object 1808"/>
          <p:cNvSpPr txBox="1"/>
          <p:nvPr/>
        </p:nvSpPr>
        <p:spPr>
          <a:xfrm>
            <a:off x="11027171" y="5379439"/>
            <a:ext cx="54483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提升挖掘需求、内容运营、商业化运营能力</a:t>
            </a:r>
            <a:endParaRPr lang="zh-CN" altLang="en-US"/>
          </a:p>
        </p:txBody>
      </p:sp>
      <p:sp>
        <p:nvSpPr>
          <p:cNvPr id="1809" name="Object 1809"/>
          <p:cNvSpPr txBox="1"/>
          <p:nvPr/>
        </p:nvSpPr>
        <p:spPr>
          <a:xfrm>
            <a:off x="11024195" y="9092800"/>
            <a:ext cx="52705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从产品视角看问题，发掘新的问题解决用户需求</a:t>
            </a:r>
            <a:endParaRPr lang="zh-CN" altLang="en-US"/>
          </a:p>
        </p:txBody>
      </p:sp>
      <p:sp>
        <p:nvSpPr>
          <p:cNvPr id="18010" name="Object 18010"/>
          <p:cNvSpPr txBox="1"/>
          <p:nvPr/>
        </p:nvSpPr>
        <p:spPr>
          <a:xfrm>
            <a:off x="17836157" y="9092007"/>
            <a:ext cx="45974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增强自主思考能力，提升资源统筹协调能力</a:t>
            </a:r>
            <a:endParaRPr lang="zh-CN" altLang="en-US"/>
          </a:p>
        </p:txBody>
      </p:sp>
      <p:sp>
        <p:nvSpPr>
          <p:cNvPr id="18011" name="Object 18011"/>
          <p:cNvSpPr txBox="1"/>
          <p:nvPr/>
        </p:nvSpPr>
        <p:spPr>
          <a:xfrm>
            <a:off x="7915936" y="1063148"/>
            <a:ext cx="8552118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提升方向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Object 1901"/>
          <p:cNvSpPr txBox="1"/>
          <p:nvPr/>
        </p:nvSpPr>
        <p:spPr>
          <a:xfrm>
            <a:off x="3149708" y="8600635"/>
            <a:ext cx="409394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起步阶段</a:t>
            </a:r>
            <a:endParaRPr lang="zh-CN" altLang="en-US"/>
          </a:p>
        </p:txBody>
      </p:sp>
      <p:pic>
        <p:nvPicPr>
          <p:cNvPr id="1902" name="image 1902"/>
          <p:cNvPicPr>
            <a:picLocks noChangeAspect="1"/>
          </p:cNvPicPr>
          <p:nvPr/>
        </p:nvPicPr>
        <p:blipFill>
          <a:blip r:embed="rId1902">
                </a:blip>
          <a:srcRect/>
          <a:stretch>
            <a:fillRect/>
          </a:stretch>
        </p:blipFill>
        <p:spPr>
          <a:xfrm rot="0" flipV="0" flipH="0">
            <a:off x="3848096" y="4838698"/>
            <a:ext cx="2641070" cy="3187632"/>
          </a:xfrm>
          <a:prstGeom prst="rect">
            <a:avLst/>
          </a:prstGeom>
        </p:spPr>
      </p:pic>
      <p:sp>
        <p:nvSpPr>
          <p:cNvPr id="1903" name="Object 1903"/>
          <p:cNvSpPr txBox="1"/>
          <p:nvPr/>
        </p:nvSpPr>
        <p:spPr>
          <a:xfrm>
            <a:off x="10215623" y="7813235"/>
            <a:ext cx="4280107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初始阶段</a:t>
            </a:r>
            <a:endParaRPr lang="zh-CN" altLang="en-US"/>
          </a:p>
        </p:txBody>
      </p:sp>
      <p:sp>
        <p:nvSpPr>
          <p:cNvPr id="1904" name="Object 1904"/>
          <p:cNvSpPr txBox="1"/>
          <p:nvPr/>
        </p:nvSpPr>
        <p:spPr>
          <a:xfrm>
            <a:off x="17123797" y="7241735"/>
            <a:ext cx="4513267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加速阶段</a:t>
            </a:r>
            <a:endParaRPr lang="zh-CN" altLang="en-US"/>
          </a:p>
        </p:txBody>
      </p:sp>
      <p:sp>
        <p:nvSpPr>
          <p:cNvPr id="1905" name="Object 1905"/>
          <p:cNvSpPr txBox="1"/>
          <p:nvPr/>
        </p:nvSpPr>
        <p:spPr>
          <a:xfrm>
            <a:off x="2986847" y="9928817"/>
            <a:ext cx="441960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尝试多种方法（社群、活动、内容营销），并最终确定最优方法，以保持初始用户的不断增长</a:t>
            </a:r>
            <a:endParaRPr lang="zh-CN" altLang="en-US"/>
          </a:p>
        </p:txBody>
      </p:sp>
      <p:sp>
        <p:nvSpPr>
          <p:cNvPr id="1906" name="Object 1906"/>
          <p:cNvSpPr txBox="1"/>
          <p:nvPr/>
        </p:nvSpPr>
        <p:spPr>
          <a:xfrm>
            <a:off x="10050729" y="9141417"/>
            <a:ext cx="44450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继续尝试多种方法，并最终确定最优组合，以保持初始用户的不断增长</a:t>
            </a:r>
            <a:endParaRPr lang="zh-CN" altLang="en-US"/>
          </a:p>
        </p:txBody>
      </p:sp>
      <p:sp>
        <p:nvSpPr>
          <p:cNvPr id="1907" name="Object 1907"/>
          <p:cNvSpPr txBox="1"/>
          <p:nvPr/>
        </p:nvSpPr>
        <p:spPr>
          <a:xfrm>
            <a:off x="17123791" y="8567139"/>
            <a:ext cx="43307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粉丝数量持续上涨， 延续「初始用户」期的推广方法，稳定获取流量</a:t>
            </a:r>
            <a:endParaRPr lang="zh-CN" altLang="en-US"/>
          </a:p>
        </p:txBody>
      </p:sp>
      <p:sp>
        <p:nvSpPr>
          <p:cNvPr id="1908" name="Object 1908"/>
          <p:cNvSpPr txBox="1"/>
          <p:nvPr/>
        </p:nvSpPr>
        <p:spPr>
          <a:xfrm>
            <a:off x="8189472" y="1052433"/>
            <a:ext cx="8005062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运营规划</a:t>
            </a:r>
            <a:endParaRPr lang="zh-CN" altLang="en-US"/>
          </a:p>
        </p:txBody>
      </p:sp>
      <p:sp>
        <p:nvSpPr>
          <p:cNvPr id="1909" name="Object 1909"/>
          <p:cNvSpPr txBox="1"/>
          <p:nvPr/>
        </p:nvSpPr>
        <p:spPr>
          <a:xfrm>
            <a:off x="4257602" y="5100253"/>
            <a:ext cx="1834007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dirty="0" smtClean="0" lang="zh-CN">
                <a:solidFill>
                  <a:srgbClr val="262626"/>
                </a:solidFill>
                <a:latin typeface="BarlowCondensed-ExtraBold"/>
                <a:ea typeface="BarlowCondensed-ExtraBold"/>
              </a:rPr>
              <a:t>01</a:t>
            </a:r>
            <a:endParaRPr lang="zh-CN" altLang="en-US"/>
          </a:p>
        </p:txBody>
      </p:sp>
      <p:pic>
        <p:nvPicPr>
          <p:cNvPr id="19010" name="image 19010"/>
          <p:cNvPicPr>
            <a:picLocks noChangeAspect="1"/>
          </p:cNvPicPr>
          <p:nvPr/>
        </p:nvPicPr>
        <p:blipFill>
          <a:blip r:embed="rId19010">
                </a:blip>
          <a:srcRect/>
          <a:stretch>
            <a:fillRect/>
          </a:stretch>
        </p:blipFill>
        <p:spPr>
          <a:xfrm rot="0" flipV="0" flipH="0">
            <a:off x="10693396" y="4076697"/>
            <a:ext cx="2641070" cy="3187633"/>
          </a:xfrm>
          <a:prstGeom prst="rect">
            <a:avLst/>
          </a:prstGeom>
        </p:spPr>
      </p:pic>
      <p:sp>
        <p:nvSpPr>
          <p:cNvPr id="19011" name="Object 19011"/>
          <p:cNvSpPr txBox="1"/>
          <p:nvPr/>
        </p:nvSpPr>
        <p:spPr>
          <a:xfrm>
            <a:off x="10693391" y="4338253"/>
            <a:ext cx="2641066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dirty="0" smtClean="0" lang="zh-CN">
                <a:solidFill>
                  <a:srgbClr val="262626"/>
                </a:solidFill>
                <a:latin typeface="BarlowCondensed-ExtraBold"/>
                <a:ea typeface="BarlowCondensed-ExtraBold"/>
              </a:rPr>
              <a:t>02</a:t>
            </a:r>
            <a:endParaRPr lang="zh-CN" altLang="en-US"/>
          </a:p>
        </p:txBody>
      </p:sp>
      <p:pic>
        <p:nvPicPr>
          <p:cNvPr id="19012" name="image 19012"/>
          <p:cNvPicPr>
            <a:picLocks noChangeAspect="1"/>
          </p:cNvPicPr>
          <p:nvPr/>
        </p:nvPicPr>
        <p:blipFill>
          <a:blip r:embed="rId19012">
                </a:blip>
          <a:srcRect/>
          <a:stretch>
            <a:fillRect/>
          </a:stretch>
        </p:blipFill>
        <p:spPr>
          <a:xfrm rot="0" flipV="0" flipH="0">
            <a:off x="17843493" y="3568698"/>
            <a:ext cx="2641070" cy="3187633"/>
          </a:xfrm>
          <a:prstGeom prst="rect">
            <a:avLst/>
          </a:prstGeom>
        </p:spPr>
      </p:pic>
      <p:sp>
        <p:nvSpPr>
          <p:cNvPr id="19013" name="Object 19013"/>
          <p:cNvSpPr txBox="1"/>
          <p:nvPr/>
        </p:nvSpPr>
        <p:spPr>
          <a:xfrm>
            <a:off x="17843491" y="3830253"/>
            <a:ext cx="2641066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dirty="0" smtClean="0" lang="zh-CN">
                <a:solidFill>
                  <a:srgbClr val="262626"/>
                </a:solidFill>
                <a:latin typeface="BarlowCondensed-ExtraBold"/>
                <a:ea typeface="BarlowCondensed-ExtraBold"/>
              </a:rPr>
              <a:t>03</a:t>
            </a:r>
            <a:endParaRPr lang="zh-CN" altLang="en-US"/>
          </a:p>
        </p:txBody>
      </p:sp>
      <p:pic>
        <p:nvPicPr>
          <p:cNvPr id="19014" name="image 19014"/>
          <p:cNvPicPr>
            <a:picLocks noChangeAspect="1"/>
          </p:cNvPicPr>
          <p:nvPr/>
        </p:nvPicPr>
        <p:blipFill>
          <a:blip r:embed="rId19014">
                </a:blip>
          <a:srcRect/>
          <a:stretch>
            <a:fillRect/>
          </a:stretch>
        </p:blipFill>
        <p:spPr>
          <a:xfrm rot="0" flipV="0" flipH="0">
            <a:off x="7137395" y="5714956"/>
            <a:ext cx="2692300" cy="1050781"/>
          </a:xfrm>
          <a:prstGeom prst="rect">
            <a:avLst/>
          </a:prstGeom>
        </p:spPr>
      </p:pic>
      <p:pic>
        <p:nvPicPr>
          <p:cNvPr id="19015" name="image 19015"/>
          <p:cNvPicPr>
            <a:picLocks noChangeAspect="1"/>
          </p:cNvPicPr>
          <p:nvPr/>
        </p:nvPicPr>
        <p:blipFill>
          <a:blip r:embed="rId19015">
                </a:blip>
          <a:srcRect/>
          <a:stretch>
            <a:fillRect/>
          </a:stretch>
        </p:blipFill>
        <p:spPr>
          <a:xfrm rot="0" flipV="0" flipH="0">
            <a:off x="14363695" y="4889457"/>
            <a:ext cx="2692300" cy="10507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5445044" y="1329762"/>
            <a:ext cx="13493905" cy="1282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400" i="0" b="0" dirty="0" smtClean="0" lang="zh-CN">
                <a:solidFill>
                  <a:srgbClr val="FFB80F"/>
                </a:solidFill>
                <a:latin typeface="OPPOSans-B"/>
                <a:ea typeface="OPPOSans-B"/>
              </a:rPr>
              <a:t>PREFACE / </a:t>
            </a:r>
            <a:r>
              <a:rPr sz="84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前言</a:t>
            </a:r>
            <a:endParaRPr lang="zh-CN" altLang="en-US"/>
          </a:p>
        </p:txBody>
      </p:sp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-50800" y="3263900"/>
            <a:ext cx="24447500" cy="5803900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5213449" y="10144916"/>
            <a:ext cx="139954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833"/>
              </a:lnSpc>
            </a:pPr>
            <a:r>
              <a:rPr sz="3000" i="0" b="0" dirty="0" smtClean="0" lang="zh-CN">
                <a:solidFill>
                  <a:srgbClr val="FFB80F"/>
                </a:solidFill>
                <a:latin typeface="OPPOSans-R"/>
                <a:ea typeface="OPPOSans-R"/>
              </a:rPr>
              <a:t>在此简要概括阶段性工作感慨及收获，在此简要概括阶段性工作感慨及收获，在此简要概括阶段性工作感慨及收获，在此简要概括阶段性工作感慨及收获，在此简要概括阶段性工作感慨及收获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image 2001"/>
          <p:cNvPicPr>
            <a:picLocks noChangeAspect="1"/>
          </p:cNvPicPr>
          <p:nvPr/>
        </p:nvPicPr>
        <p:blipFill>
          <a:blip r:embed="rId2001">
                </a:blip>
          <a:srcRect/>
          <a:stretch>
            <a:fillRect/>
          </a:stretch>
        </p:blipFill>
        <p:spPr>
          <a:xfrm rot="0" flipV="0" flipH="0">
            <a:off x="10325096" y="3543295"/>
            <a:ext cx="14058898" cy="2387602"/>
          </a:xfrm>
          <a:prstGeom prst="rect">
            <a:avLst/>
          </a:prstGeom>
        </p:spPr>
      </p:pic>
      <p:pic>
        <p:nvPicPr>
          <p:cNvPr id="2002" name="image 2002"/>
          <p:cNvPicPr>
            <a:picLocks noChangeAspect="1"/>
          </p:cNvPicPr>
          <p:nvPr/>
        </p:nvPicPr>
        <p:blipFill>
          <a:blip r:embed="rId2002">
                </a:blip>
          <a:srcRect/>
          <a:stretch>
            <a:fillRect/>
          </a:stretch>
        </p:blipFill>
        <p:spPr>
          <a:xfrm rot="0" flipV="0" flipH="0">
            <a:off x="-25400" y="3543295"/>
            <a:ext cx="6362692" cy="2387602"/>
          </a:xfrm>
          <a:prstGeom prst="rect">
            <a:avLst/>
          </a:prstGeom>
        </p:spPr>
      </p:pic>
      <p:pic>
        <p:nvPicPr>
          <p:cNvPr id="2003" name="image 2003"/>
          <p:cNvPicPr>
            <a:picLocks noChangeAspect="1"/>
          </p:cNvPicPr>
          <p:nvPr/>
        </p:nvPicPr>
        <p:blipFill>
          <a:blip r:embed="rId2003">
                </a:blip>
          <a:srcRect/>
          <a:stretch>
            <a:fillRect/>
          </a:stretch>
        </p:blipFill>
        <p:spPr>
          <a:xfrm rot="0" flipV="0" flipH="0">
            <a:off x="209" y="3543305"/>
            <a:ext cx="2133359" cy="2387414"/>
          </a:xfrm>
          <a:prstGeom prst="rect">
            <a:avLst/>
          </a:prstGeom>
        </p:spPr>
      </p:pic>
      <p:pic>
        <p:nvPicPr>
          <p:cNvPr id="2004" name="image 2004"/>
          <p:cNvPicPr>
            <a:picLocks noChangeAspect="1"/>
          </p:cNvPicPr>
          <p:nvPr/>
        </p:nvPicPr>
        <p:blipFill>
          <a:blip r:embed="rId2004">
                </a:blip>
          <a:srcRect/>
          <a:stretch>
            <a:fillRect/>
          </a:stretch>
        </p:blipFill>
        <p:spPr>
          <a:xfrm rot="0" flipV="0" flipH="0">
            <a:off x="4343334" y="4102006"/>
            <a:ext cx="1156017" cy="1156013"/>
          </a:xfrm>
          <a:prstGeom prst="rect">
            <a:avLst/>
          </a:prstGeom>
        </p:spPr>
      </p:pic>
      <p:pic>
        <p:nvPicPr>
          <p:cNvPr id="2005" name="image 2005"/>
          <p:cNvPicPr>
            <a:picLocks noChangeAspect="1"/>
          </p:cNvPicPr>
          <p:nvPr/>
        </p:nvPicPr>
        <p:blipFill>
          <a:blip r:embed="rId2005">
                </a:blip>
          <a:srcRect/>
          <a:stretch>
            <a:fillRect/>
          </a:stretch>
        </p:blipFill>
        <p:spPr>
          <a:xfrm rot="0" flipV="0" flipH="0">
            <a:off x="-25400" y="6476997"/>
            <a:ext cx="6362692" cy="2387597"/>
          </a:xfrm>
          <a:prstGeom prst="rect">
            <a:avLst/>
          </a:prstGeom>
        </p:spPr>
      </p:pic>
      <p:pic>
        <p:nvPicPr>
          <p:cNvPr id="2006" name="image 2006"/>
          <p:cNvPicPr>
            <a:picLocks noChangeAspect="1"/>
          </p:cNvPicPr>
          <p:nvPr/>
        </p:nvPicPr>
        <p:blipFill>
          <a:blip r:embed="rId2006">
                </a:blip>
          <a:srcRect/>
          <a:stretch>
            <a:fillRect/>
          </a:stretch>
        </p:blipFill>
        <p:spPr>
          <a:xfrm rot="0" flipV="0" flipH="0">
            <a:off x="-25400" y="9385299"/>
            <a:ext cx="6362692" cy="2387597"/>
          </a:xfrm>
          <a:prstGeom prst="rect">
            <a:avLst/>
          </a:prstGeom>
        </p:spPr>
      </p:pic>
      <p:pic>
        <p:nvPicPr>
          <p:cNvPr id="2007" name="image 2007"/>
          <p:cNvPicPr>
            <a:picLocks noChangeAspect="1"/>
          </p:cNvPicPr>
          <p:nvPr/>
        </p:nvPicPr>
        <p:blipFill>
          <a:blip r:embed="rId2007">
                </a:blip>
          <a:srcRect/>
          <a:stretch>
            <a:fillRect/>
          </a:stretch>
        </p:blipFill>
        <p:spPr>
          <a:xfrm rot="0" flipV="0" flipH="0">
            <a:off x="4381394" y="10172694"/>
            <a:ext cx="1092240" cy="888989"/>
          </a:xfrm>
          <a:prstGeom prst="rect">
            <a:avLst/>
          </a:prstGeom>
        </p:spPr>
      </p:pic>
      <p:pic>
        <p:nvPicPr>
          <p:cNvPr id="2008" name="image 2008"/>
          <p:cNvPicPr>
            <a:picLocks noChangeAspect="1"/>
          </p:cNvPicPr>
          <p:nvPr/>
        </p:nvPicPr>
        <p:blipFill>
          <a:blip r:embed="rId2008">
                </a:blip>
          <a:srcRect/>
          <a:stretch>
            <a:fillRect/>
          </a:stretch>
        </p:blipFill>
        <p:spPr>
          <a:xfrm rot="0" flipV="0" flipH="0">
            <a:off x="10325096" y="6476997"/>
            <a:ext cx="14058898" cy="2387597"/>
          </a:xfrm>
          <a:prstGeom prst="rect">
            <a:avLst/>
          </a:prstGeom>
        </p:spPr>
      </p:pic>
      <p:sp>
        <p:nvSpPr>
          <p:cNvPr id="2009" name="Object 2009"/>
          <p:cNvSpPr txBox="1"/>
          <p:nvPr/>
        </p:nvSpPr>
        <p:spPr>
          <a:xfrm>
            <a:off x="10711259" y="3701243"/>
            <a:ext cx="5483768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初级运营</a:t>
            </a:r>
            <a:endParaRPr lang="zh-CN" altLang="en-US"/>
          </a:p>
        </p:txBody>
      </p:sp>
      <p:sp>
        <p:nvSpPr>
          <p:cNvPr id="20010" name="Object 20010"/>
          <p:cNvSpPr txBox="1"/>
          <p:nvPr/>
        </p:nvSpPr>
        <p:spPr>
          <a:xfrm>
            <a:off x="10678715" y="6685743"/>
            <a:ext cx="5856617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1F1F1F"/>
                </a:solidFill>
                <a:latin typeface="OPPOSans-B"/>
                <a:ea typeface="OPPOSans-B"/>
              </a:rPr>
              <a:t>中级运营</a:t>
            </a:r>
            <a:endParaRPr lang="zh-CN" altLang="en-US"/>
          </a:p>
        </p:txBody>
      </p:sp>
      <p:sp>
        <p:nvSpPr>
          <p:cNvPr id="20011" name="Object 20011"/>
          <p:cNvSpPr txBox="1"/>
          <p:nvPr/>
        </p:nvSpPr>
        <p:spPr>
          <a:xfrm>
            <a:off x="10720387" y="4479724"/>
            <a:ext cx="111379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磨练基本技能，做到熟悉后台操作，熟练掌握运营基本操作比如搜集整理素材、信息整合、推文发送等</a:t>
            </a:r>
            <a:endParaRPr lang="zh-CN" altLang="en-US"/>
          </a:p>
        </p:txBody>
      </p:sp>
      <p:sp>
        <p:nvSpPr>
          <p:cNvPr id="20012" name="Object 20012"/>
          <p:cNvSpPr txBox="1"/>
          <p:nvPr/>
        </p:nvSpPr>
        <p:spPr>
          <a:xfrm>
            <a:off x="10723959" y="7531116"/>
            <a:ext cx="11137900" cy="50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4D4D4D"/>
                </a:solidFill>
                <a:latin typeface="OPPOSans-R"/>
                <a:ea typeface="OPPOSans-R"/>
              </a:rPr>
              <a:t>三年内学习沉淀，运用方法论去使自己会的东西发挥更大的作用</a:t>
            </a:r>
            <a:endParaRPr lang="zh-CN" altLang="en-US"/>
          </a:p>
        </p:txBody>
      </p:sp>
      <p:sp>
        <p:nvSpPr>
          <p:cNvPr id="20013" name="Object 20013"/>
          <p:cNvSpPr txBox="1"/>
          <p:nvPr/>
        </p:nvSpPr>
        <p:spPr>
          <a:xfrm>
            <a:off x="8790855" y="1062156"/>
            <a:ext cx="6802293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自身规划</a:t>
            </a:r>
            <a:endParaRPr lang="zh-CN" altLang="en-US"/>
          </a:p>
        </p:txBody>
      </p:sp>
      <p:sp>
        <p:nvSpPr>
          <p:cNvPr id="20014" name="Object 20014"/>
          <p:cNvSpPr txBox="1"/>
          <p:nvPr/>
        </p:nvSpPr>
        <p:spPr>
          <a:xfrm>
            <a:off x="6337290" y="3189232"/>
            <a:ext cx="3987812" cy="274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8000" i="0" b="0" dirty="0" smtClean="0" lang="zh-CN">
                <a:solidFill>
                  <a:srgbClr val="FFB80F"/>
                </a:solidFill>
                <a:latin typeface="BarlowCondensed-ExtraBold"/>
                <a:ea typeface="BarlowCondensed-ExtraBold"/>
              </a:rPr>
              <a:t>01</a:t>
            </a:r>
            <a:endParaRPr lang="zh-CN" altLang="en-US"/>
          </a:p>
        </p:txBody>
      </p:sp>
      <p:sp>
        <p:nvSpPr>
          <p:cNvPr id="20015" name="Object 20015"/>
          <p:cNvSpPr txBox="1"/>
          <p:nvPr/>
        </p:nvSpPr>
        <p:spPr>
          <a:xfrm>
            <a:off x="6337302" y="6122932"/>
            <a:ext cx="3987800" cy="274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800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02</a:t>
            </a:r>
            <a:endParaRPr lang="zh-CN" altLang="en-US"/>
          </a:p>
        </p:txBody>
      </p:sp>
      <p:pic>
        <p:nvPicPr>
          <p:cNvPr id="20016" name="image 20016"/>
          <p:cNvPicPr>
            <a:picLocks noChangeAspect="1"/>
          </p:cNvPicPr>
          <p:nvPr/>
        </p:nvPicPr>
        <p:blipFill>
          <a:blip r:embed="rId20016">
                </a:blip>
          <a:srcRect/>
          <a:stretch>
            <a:fillRect/>
          </a:stretch>
        </p:blipFill>
        <p:spPr>
          <a:xfrm rot="0" flipV="0" flipH="0">
            <a:off x="10325096" y="9385299"/>
            <a:ext cx="14058898" cy="2387597"/>
          </a:xfrm>
          <a:prstGeom prst="rect">
            <a:avLst/>
          </a:prstGeom>
        </p:spPr>
      </p:pic>
      <p:sp>
        <p:nvSpPr>
          <p:cNvPr id="20017" name="Object 20017"/>
          <p:cNvSpPr txBox="1"/>
          <p:nvPr/>
        </p:nvSpPr>
        <p:spPr>
          <a:xfrm>
            <a:off x="10686851" y="9594043"/>
            <a:ext cx="5848482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1F1F1F"/>
                </a:solidFill>
                <a:latin typeface="OPPOSans-B"/>
                <a:ea typeface="OPPOSans-B"/>
              </a:rPr>
              <a:t>高级运营</a:t>
            </a:r>
            <a:endParaRPr lang="zh-CN" altLang="en-US"/>
          </a:p>
        </p:txBody>
      </p:sp>
      <p:sp>
        <p:nvSpPr>
          <p:cNvPr id="20018" name="Object 20018"/>
          <p:cNvSpPr txBox="1"/>
          <p:nvPr/>
        </p:nvSpPr>
        <p:spPr>
          <a:xfrm>
            <a:off x="10720387" y="10439416"/>
            <a:ext cx="109728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4D4D4D"/>
                </a:solidFill>
                <a:latin typeface="OPPOSans-R"/>
                <a:ea typeface="OPPOSans-R"/>
              </a:rPr>
              <a:t>5年内能独立带领自己的项目团队，聚焦资源整合完成项目实施和交付工作</a:t>
            </a:r>
            <a:endParaRPr lang="zh-CN" altLang="en-US"/>
          </a:p>
        </p:txBody>
      </p:sp>
      <p:sp>
        <p:nvSpPr>
          <p:cNvPr id="20019" name="Object 20019"/>
          <p:cNvSpPr txBox="1"/>
          <p:nvPr/>
        </p:nvSpPr>
        <p:spPr>
          <a:xfrm>
            <a:off x="6337302" y="9031232"/>
            <a:ext cx="3987800" cy="274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800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03</a:t>
            </a:r>
            <a:endParaRPr lang="zh-CN" altLang="en-US"/>
          </a:p>
        </p:txBody>
      </p:sp>
      <p:pic>
        <p:nvPicPr>
          <p:cNvPr id="20020" name="image 20020"/>
          <p:cNvPicPr>
            <a:picLocks noChangeAspect="1"/>
          </p:cNvPicPr>
          <p:nvPr/>
        </p:nvPicPr>
        <p:blipFill>
          <a:blip r:embed="rId20020">
                </a:blip>
          <a:srcRect/>
          <a:stretch>
            <a:fillRect/>
          </a:stretch>
        </p:blipFill>
        <p:spPr>
          <a:xfrm rot="0" flipV="0" flipH="0">
            <a:off x="4305240" y="7086686"/>
            <a:ext cx="1257208" cy="1206630"/>
          </a:xfrm>
          <a:prstGeom prst="rect">
            <a:avLst/>
          </a:prstGeom>
        </p:spPr>
      </p:pic>
      <p:pic>
        <p:nvPicPr>
          <p:cNvPr id="20021" name="image 20021"/>
          <p:cNvPicPr>
            <a:picLocks noChangeAspect="1"/>
          </p:cNvPicPr>
          <p:nvPr/>
        </p:nvPicPr>
        <p:blipFill>
          <a:blip r:embed="rId20021">
                </a:blip>
          <a:srcRect/>
          <a:stretch>
            <a:fillRect/>
          </a:stretch>
        </p:blipFill>
        <p:spPr>
          <a:xfrm rot="0" flipV="0" flipH="0">
            <a:off x="209" y="6477002"/>
            <a:ext cx="2133359" cy="2387419"/>
          </a:xfrm>
          <a:prstGeom prst="rect">
            <a:avLst/>
          </a:prstGeom>
        </p:spPr>
      </p:pic>
      <p:pic>
        <p:nvPicPr>
          <p:cNvPr id="20022" name="image 20022"/>
          <p:cNvPicPr>
            <a:picLocks noChangeAspect="1"/>
          </p:cNvPicPr>
          <p:nvPr/>
        </p:nvPicPr>
        <p:blipFill>
          <a:blip r:embed="rId20022">
                </a:blip>
          <a:srcRect/>
          <a:stretch>
            <a:fillRect/>
          </a:stretch>
        </p:blipFill>
        <p:spPr>
          <a:xfrm rot="0" flipV="0" flipH="0">
            <a:off x="209" y="9385304"/>
            <a:ext cx="2133359" cy="23874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image 2101"/>
          <p:cNvPicPr>
            <a:picLocks noChangeAspect="1"/>
          </p:cNvPicPr>
          <p:nvPr/>
        </p:nvPicPr>
        <p:blipFill>
          <a:blip r:embed="rId2101">
                </a:blip>
          <a:srcRect/>
          <a:stretch>
            <a:fillRect/>
          </a:stretch>
        </p:blipFill>
        <p:spPr>
          <a:xfrm rot="0" flipV="0" flipH="0">
            <a:off x="2247900" y="-88900"/>
            <a:ext cx="19875500" cy="6959600"/>
          </a:xfrm>
          <a:prstGeom prst="rect">
            <a:avLst/>
          </a:prstGeom>
        </p:spPr>
      </p:pic>
      <p:pic>
        <p:nvPicPr>
          <p:cNvPr id="2102" name="image 2102"/>
          <p:cNvPicPr>
            <a:picLocks noChangeAspect="1"/>
          </p:cNvPicPr>
          <p:nvPr/>
        </p:nvPicPr>
        <p:blipFill>
          <a:blip r:embed="rId2102">
                </a:blip>
          <a:srcRect/>
          <a:stretch>
            <a:fillRect/>
          </a:stretch>
        </p:blipFill>
        <p:spPr>
          <a:xfrm rot="0" flipV="0" flipH="0">
            <a:off x="2260590" y="9944099"/>
            <a:ext cx="317496" cy="317495"/>
          </a:xfrm>
          <a:prstGeom prst="rect">
            <a:avLst/>
          </a:prstGeom>
        </p:spPr>
      </p:pic>
      <p:pic>
        <p:nvPicPr>
          <p:cNvPr id="2103" name="image 2103"/>
          <p:cNvPicPr>
            <a:picLocks noChangeAspect="1"/>
          </p:cNvPicPr>
          <p:nvPr/>
        </p:nvPicPr>
        <p:blipFill>
          <a:blip r:embed="rId2103">
                </a:blip>
          <a:srcRect/>
          <a:stretch>
            <a:fillRect/>
          </a:stretch>
        </p:blipFill>
        <p:spPr>
          <a:xfrm rot="0" flipV="0" flipH="0">
            <a:off x="2260590" y="11163297"/>
            <a:ext cx="317496" cy="317495"/>
          </a:xfrm>
          <a:prstGeom prst="rect">
            <a:avLst/>
          </a:prstGeom>
        </p:spPr>
      </p:pic>
      <p:pic>
        <p:nvPicPr>
          <p:cNvPr id="2104" name="image 2104"/>
          <p:cNvPicPr>
            <a:picLocks noChangeAspect="1"/>
          </p:cNvPicPr>
          <p:nvPr/>
        </p:nvPicPr>
        <p:blipFill>
          <a:blip r:embed="rId2104">
                </a:blip>
          <a:srcRect/>
          <a:stretch>
            <a:fillRect/>
          </a:stretch>
        </p:blipFill>
        <p:spPr>
          <a:xfrm rot="0" flipV="0" flipH="0">
            <a:off x="13398490" y="9931389"/>
            <a:ext cx="317496" cy="317504"/>
          </a:xfrm>
          <a:prstGeom prst="rect">
            <a:avLst/>
          </a:prstGeom>
        </p:spPr>
      </p:pic>
      <p:pic>
        <p:nvPicPr>
          <p:cNvPr id="2105" name="image 2105"/>
          <p:cNvPicPr>
            <a:picLocks noChangeAspect="1"/>
          </p:cNvPicPr>
          <p:nvPr/>
        </p:nvPicPr>
        <p:blipFill>
          <a:blip r:embed="rId2105">
                </a:blip>
          <a:srcRect/>
          <a:stretch>
            <a:fillRect/>
          </a:stretch>
        </p:blipFill>
        <p:spPr>
          <a:xfrm rot="0" flipV="0" flipH="0">
            <a:off x="13398490" y="11150588"/>
            <a:ext cx="317496" cy="317504"/>
          </a:xfrm>
          <a:prstGeom prst="rect">
            <a:avLst/>
          </a:prstGeom>
        </p:spPr>
      </p:pic>
      <p:sp>
        <p:nvSpPr>
          <p:cNvPr id="2106" name="Object 2106"/>
          <p:cNvSpPr txBox="1"/>
          <p:nvPr/>
        </p:nvSpPr>
        <p:spPr>
          <a:xfrm>
            <a:off x="2667793" y="9750244"/>
            <a:ext cx="9331546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确立定位，学会给公众号打标签</a:t>
            </a:r>
            <a:endParaRPr lang="zh-CN" altLang="en-US"/>
          </a:p>
        </p:txBody>
      </p:sp>
      <p:sp>
        <p:nvSpPr>
          <p:cNvPr id="2107" name="Object 2107"/>
          <p:cNvSpPr txBox="1"/>
          <p:nvPr/>
        </p:nvSpPr>
        <p:spPr>
          <a:xfrm>
            <a:off x="2653109" y="10960315"/>
            <a:ext cx="9346234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学会分享，是做好公众号的关键点</a:t>
            </a:r>
            <a:endParaRPr lang="zh-CN" altLang="en-US"/>
          </a:p>
        </p:txBody>
      </p:sp>
      <p:sp>
        <p:nvSpPr>
          <p:cNvPr id="2108" name="Object 2108"/>
          <p:cNvSpPr txBox="1"/>
          <p:nvPr/>
        </p:nvSpPr>
        <p:spPr>
          <a:xfrm>
            <a:off x="13814226" y="9736551"/>
            <a:ext cx="8461578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注意时效性，利用时下热点</a:t>
            </a:r>
            <a:endParaRPr lang="zh-CN" altLang="en-US"/>
          </a:p>
        </p:txBody>
      </p:sp>
      <p:sp>
        <p:nvSpPr>
          <p:cNvPr id="2109" name="Object 2109"/>
          <p:cNvSpPr txBox="1"/>
          <p:nvPr/>
        </p:nvSpPr>
        <p:spPr>
          <a:xfrm>
            <a:off x="13823950" y="10945433"/>
            <a:ext cx="845185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做好资料报备，可以防止账号丢失</a:t>
            </a:r>
            <a:endParaRPr lang="zh-CN" altLang="en-US"/>
          </a:p>
        </p:txBody>
      </p:sp>
      <p:sp>
        <p:nvSpPr>
          <p:cNvPr id="21010" name="Object 21010"/>
          <p:cNvSpPr txBox="1"/>
          <p:nvPr/>
        </p:nvSpPr>
        <p:spPr>
          <a:xfrm>
            <a:off x="8286919" y="7337940"/>
            <a:ext cx="7810155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个人感悟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image 2201"/>
          <p:cNvPicPr>
            <a:picLocks noChangeAspect="1"/>
          </p:cNvPicPr>
          <p:nvPr/>
        </p:nvPicPr>
        <p:blipFill>
          <a:blip r:embed="rId2201">
                </a:blip>
          <a:srcRect/>
          <a:stretch>
            <a:fillRect/>
          </a:stretch>
        </p:blipFill>
        <p:spPr>
          <a:xfrm rot="0" flipV="0" flipH="0">
            <a:off x="9817100" y="9512300"/>
            <a:ext cx="4635500" cy="3962400"/>
          </a:xfrm>
          <a:prstGeom prst="rect">
            <a:avLst/>
          </a:prstGeom>
        </p:spPr>
      </p:pic>
      <p:pic>
        <p:nvPicPr>
          <p:cNvPr id="2202" name="image 2202"/>
          <p:cNvPicPr>
            <a:picLocks noChangeAspect="1"/>
          </p:cNvPicPr>
          <p:nvPr/>
        </p:nvPicPr>
        <p:blipFill>
          <a:blip r:embed="rId2202">
                </a:blip>
          <a:srcRect/>
          <a:stretch>
            <a:fillRect/>
          </a:stretch>
        </p:blipFill>
        <p:spPr>
          <a:xfrm rot="0" flipV="0" flipH="0">
            <a:off x="18465800" y="5219700"/>
            <a:ext cx="4622800" cy="3987800"/>
          </a:xfrm>
          <a:prstGeom prst="rect">
            <a:avLst/>
          </a:prstGeom>
        </p:spPr>
      </p:pic>
      <p:pic>
        <p:nvPicPr>
          <p:cNvPr id="2203" name="image 2203"/>
          <p:cNvPicPr>
            <a:picLocks noChangeAspect="1"/>
          </p:cNvPicPr>
          <p:nvPr/>
        </p:nvPicPr>
        <p:blipFill>
          <a:blip r:embed="rId2203">
                </a:blip>
          <a:srcRect/>
          <a:stretch>
            <a:fillRect/>
          </a:stretch>
        </p:blipFill>
        <p:spPr>
          <a:xfrm rot="0" flipV="0" flipH="0">
            <a:off x="12636500" y="5232400"/>
            <a:ext cx="4584700" cy="3962400"/>
          </a:xfrm>
          <a:prstGeom prst="rect">
            <a:avLst/>
          </a:prstGeom>
        </p:spPr>
      </p:pic>
      <p:pic>
        <p:nvPicPr>
          <p:cNvPr id="2204" name="image 2204"/>
          <p:cNvPicPr>
            <a:picLocks noChangeAspect="1"/>
          </p:cNvPicPr>
          <p:nvPr/>
        </p:nvPicPr>
        <p:blipFill>
          <a:blip r:embed="rId2204">
                </a:blip>
          <a:srcRect/>
          <a:stretch>
            <a:fillRect/>
          </a:stretch>
        </p:blipFill>
        <p:spPr>
          <a:xfrm rot="0" flipV="0" flipH="0">
            <a:off x="6946900" y="5232400"/>
            <a:ext cx="4686300" cy="3962400"/>
          </a:xfrm>
          <a:prstGeom prst="rect">
            <a:avLst/>
          </a:prstGeom>
        </p:spPr>
      </p:pic>
      <p:pic>
        <p:nvPicPr>
          <p:cNvPr id="2205" name="image 2205"/>
          <p:cNvPicPr>
            <a:picLocks noChangeAspect="1"/>
          </p:cNvPicPr>
          <p:nvPr/>
        </p:nvPicPr>
        <p:blipFill>
          <a:blip r:embed="rId2205">
                </a:blip>
          <a:srcRect/>
          <a:stretch>
            <a:fillRect/>
          </a:stretch>
        </p:blipFill>
        <p:spPr>
          <a:xfrm rot="0" flipV="0" flipH="0">
            <a:off x="1168400" y="5232400"/>
            <a:ext cx="4673600" cy="3975100"/>
          </a:xfrm>
          <a:prstGeom prst="rect">
            <a:avLst/>
          </a:prstGeom>
        </p:spPr>
      </p:pic>
      <p:pic>
        <p:nvPicPr>
          <p:cNvPr id="2206" name="image 2206"/>
          <p:cNvPicPr>
            <a:picLocks noChangeAspect="1"/>
          </p:cNvPicPr>
          <p:nvPr/>
        </p:nvPicPr>
        <p:blipFill>
          <a:blip r:embed="rId2206">
                </a:blip>
          <a:srcRect/>
          <a:stretch>
            <a:fillRect/>
          </a:stretch>
        </p:blipFill>
        <p:spPr>
          <a:xfrm rot="0" flipV="0" flipH="0">
            <a:off x="18275300" y="812800"/>
            <a:ext cx="5003800" cy="3962400"/>
          </a:xfrm>
          <a:prstGeom prst="rect">
            <a:avLst/>
          </a:prstGeom>
        </p:spPr>
      </p:pic>
      <p:pic>
        <p:nvPicPr>
          <p:cNvPr id="2207" name="image 2207"/>
          <p:cNvPicPr>
            <a:picLocks noChangeAspect="1"/>
          </p:cNvPicPr>
          <p:nvPr/>
        </p:nvPicPr>
        <p:blipFill>
          <a:blip r:embed="rId2207">
                </a:blip>
          <a:srcRect/>
          <a:stretch>
            <a:fillRect/>
          </a:stretch>
        </p:blipFill>
        <p:spPr>
          <a:xfrm rot="0" flipV="0" flipH="0">
            <a:off x="12623800" y="812800"/>
            <a:ext cx="4622800" cy="3962400"/>
          </a:xfrm>
          <a:prstGeom prst="rect">
            <a:avLst/>
          </a:prstGeom>
        </p:spPr>
      </p:pic>
      <p:pic>
        <p:nvPicPr>
          <p:cNvPr id="2208" name="image 2208"/>
          <p:cNvPicPr>
            <a:picLocks noChangeAspect="1"/>
          </p:cNvPicPr>
          <p:nvPr/>
        </p:nvPicPr>
        <p:blipFill>
          <a:blip r:embed="rId2208">
                </a:blip>
          <a:srcRect/>
          <a:stretch>
            <a:fillRect/>
          </a:stretch>
        </p:blipFill>
        <p:spPr>
          <a:xfrm rot="0" flipV="0" flipH="0">
            <a:off x="6946900" y="812800"/>
            <a:ext cx="4699000" cy="3962400"/>
          </a:xfrm>
          <a:prstGeom prst="rect">
            <a:avLst/>
          </a:prstGeom>
        </p:spPr>
      </p:pic>
      <p:pic>
        <p:nvPicPr>
          <p:cNvPr id="2209" name="image 2209"/>
          <p:cNvPicPr>
            <a:picLocks noChangeAspect="1"/>
          </p:cNvPicPr>
          <p:nvPr/>
        </p:nvPicPr>
        <p:blipFill>
          <a:blip r:embed="rId2209">
                </a:blip>
          <a:srcRect/>
          <a:stretch>
            <a:fillRect/>
          </a:stretch>
        </p:blipFill>
        <p:spPr>
          <a:xfrm rot="0" flipV="0" flipH="0">
            <a:off x="1587500" y="812800"/>
            <a:ext cx="38481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1" name="image 2301"/>
          <p:cNvPicPr>
            <a:picLocks noChangeAspect="1"/>
          </p:cNvPicPr>
          <p:nvPr/>
        </p:nvPicPr>
        <p:blipFill>
          <a:blip r:embed="rId23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9420563"/>
          </a:xfrm>
          <a:prstGeom prst="rect">
            <a:avLst/>
          </a:prstGeom>
        </p:spPr>
      </p:pic>
      <p:sp>
        <p:nvSpPr>
          <p:cNvPr id="2302" name="Object 2302"/>
          <p:cNvSpPr txBox="1"/>
          <p:nvPr/>
        </p:nvSpPr>
        <p:spPr>
          <a:xfrm>
            <a:off x="5419373" y="7320135"/>
            <a:ext cx="13168676" cy="1282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400" i="0" b="0" dirty="0" smtClean="0" lang="zh-CN">
                <a:solidFill>
                  <a:srgbClr val="1B1B1B"/>
                </a:solidFill>
                <a:latin typeface="OPPOSans-B"/>
                <a:ea typeface="OPPOSans-B"/>
              </a:rPr>
              <a:t>谢谢你的观看</a:t>
            </a:r>
            <a:endParaRPr lang="zh-CN" altLang="en-US"/>
          </a:p>
        </p:txBody>
      </p:sp>
      <p:sp>
        <p:nvSpPr>
          <p:cNvPr id="2303" name="Object 2303"/>
          <p:cNvSpPr txBox="1"/>
          <p:nvPr/>
        </p:nvSpPr>
        <p:spPr>
          <a:xfrm>
            <a:off x="1745836" y="4554269"/>
            <a:ext cx="20892334" cy="2438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6000" i="0" b="0" dirty="0" smtClean="0" lang="zh-CN">
                <a:solidFill>
                  <a:srgbClr val="1B1B1B"/>
                </a:solidFill>
                <a:latin typeface="BarlowCondensed-ExtraBold"/>
                <a:ea typeface="BarlowCondensed-ExtraBold"/>
              </a:rPr>
              <a:t>THANKS FOR WATCHING</a:t>
            </a:r>
            <a:endParaRPr lang="zh-CN" altLang="en-US"/>
          </a:p>
        </p:txBody>
      </p:sp>
      <p:sp>
        <p:nvSpPr>
          <p:cNvPr id="2304" name="Object 2304"/>
          <p:cNvSpPr txBox="1"/>
          <p:nvPr/>
        </p:nvSpPr>
        <p:spPr>
          <a:xfrm>
            <a:off x="8124353" y="1338787"/>
            <a:ext cx="8135292" cy="274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8000" i="0" b="0" dirty="0" smtClean="0" lang="zh-CN">
                <a:solidFill>
                  <a:srgbClr val="1B1B1B"/>
                </a:solidFill>
                <a:latin typeface="BarlowCondensed-ExtraBold"/>
                <a:ea typeface="BarlowCondensed-ExtraBold"/>
              </a:rPr>
              <a:t>2020</a:t>
            </a:r>
            <a:endParaRPr lang="zh-CN" altLang="en-US"/>
          </a:p>
        </p:txBody>
      </p:sp>
      <p:sp>
        <p:nvSpPr>
          <p:cNvPr id="2305" name="Object 2305"/>
          <p:cNvSpPr txBox="1"/>
          <p:nvPr/>
        </p:nvSpPr>
        <p:spPr>
          <a:xfrm>
            <a:off x="2641611" y="11231731"/>
            <a:ext cx="19100776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C9C9C9"/>
                </a:solidFill>
                <a:latin typeface="OPPOSans-R"/>
                <a:ea typeface="OPPOSans-R"/>
              </a:rPr>
              <a:t>姓名：高小定            部门：运营部           职位：新媒体运营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-25400" y="4749800"/>
            <a:ext cx="24409400" cy="48133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3200205" y="5499146"/>
            <a:ext cx="1295748" cy="1294985"/>
          </a:xfrm>
          <a:prstGeom prst="rect">
            <a:avLst/>
          </a:prstGeom>
        </p:spPr>
      </p:pic>
      <p:sp>
        <p:nvSpPr>
          <p:cNvPr id="303" name="Object 303"/>
          <p:cNvSpPr txBox="1"/>
          <p:nvPr/>
        </p:nvSpPr>
        <p:spPr>
          <a:xfrm>
            <a:off x="6181929" y="1222433"/>
            <a:ext cx="12020140" cy="2438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6000" i="0" b="0" spc="800" dirty="0" smtClean="0" lang="zh-CN">
                <a:solidFill>
                  <a:srgbClr val="FFB80F"/>
                </a:solidFill>
                <a:latin typeface="BarlowCondensed-ExtraBold"/>
                <a:ea typeface="BarlowCondensed-ExtraBold"/>
              </a:rPr>
              <a:t>CONTENTS</a:t>
            </a:r>
            <a:endParaRPr lang="zh-CN" altLang="en-US"/>
          </a:p>
        </p:txBody>
      </p:sp>
      <p:sp>
        <p:nvSpPr>
          <p:cNvPr id="304" name="Object 304"/>
          <p:cNvSpPr txBox="1"/>
          <p:nvPr/>
        </p:nvSpPr>
        <p:spPr>
          <a:xfrm>
            <a:off x="2104509" y="7997324"/>
            <a:ext cx="348714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Work review</a:t>
            </a:r>
            <a:endParaRPr lang="zh-CN" altLang="en-US"/>
          </a:p>
        </p:txBody>
      </p:sp>
      <p:sp>
        <p:nvSpPr>
          <p:cNvPr id="305" name="Object 305"/>
          <p:cNvSpPr txBox="1"/>
          <p:nvPr/>
        </p:nvSpPr>
        <p:spPr>
          <a:xfrm>
            <a:off x="1208726" y="7082924"/>
            <a:ext cx="5204814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  <p:sp>
        <p:nvSpPr>
          <p:cNvPr id="306" name="Object 306"/>
          <p:cNvSpPr txBox="1"/>
          <p:nvPr/>
        </p:nvSpPr>
        <p:spPr>
          <a:xfrm>
            <a:off x="2493882" y="9486900"/>
            <a:ext cx="2331311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spc="600" dirty="0" smtClean="0" lang="zh-CN">
                <a:ln w="4762" cmpd="sng">
                  <a:solidFill>
                    <a:srgbClr val="FFB80F"/>
                  </a:solidFill>
                </a:ln>
                <a:solidFill>
                  <a:srgbClr val="262626"/>
                </a:solidFill>
                <a:latin typeface="BarlowCondensed-ExtraBold"/>
                <a:ea typeface="BarlowCondensed-ExtraBold"/>
              </a:rPr>
              <a:t>01</a:t>
            </a:r>
            <a:endParaRPr lang="zh-CN" altLang="en-US"/>
          </a:p>
        </p:txBody>
      </p:sp>
      <p:pic>
        <p:nvPicPr>
          <p:cNvPr id="307" name="image 307"/>
          <p:cNvPicPr>
            <a:picLocks noChangeAspect="1"/>
          </p:cNvPicPr>
          <p:nvPr/>
        </p:nvPicPr>
        <p:blipFill>
          <a:blip r:embed="rId307">
                </a:blip>
          <a:srcRect/>
          <a:stretch>
            <a:fillRect/>
          </a:stretch>
        </p:blipFill>
        <p:spPr>
          <a:xfrm rot="0" flipV="0" flipH="0">
            <a:off x="8826755" y="5473887"/>
            <a:ext cx="1129910" cy="1231476"/>
          </a:xfrm>
          <a:prstGeom prst="rect">
            <a:avLst/>
          </a:prstGeom>
        </p:spPr>
      </p:pic>
      <p:sp>
        <p:nvSpPr>
          <p:cNvPr id="308" name="Object 308"/>
          <p:cNvSpPr txBox="1"/>
          <p:nvPr/>
        </p:nvSpPr>
        <p:spPr>
          <a:xfrm>
            <a:off x="7670000" y="7995340"/>
            <a:ext cx="3407579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About results</a:t>
            </a:r>
            <a:endParaRPr lang="zh-CN" altLang="en-US"/>
          </a:p>
        </p:txBody>
      </p:sp>
      <p:sp>
        <p:nvSpPr>
          <p:cNvPr id="309" name="Object 309"/>
          <p:cNvSpPr txBox="1"/>
          <p:nvPr/>
        </p:nvSpPr>
        <p:spPr>
          <a:xfrm>
            <a:off x="7358850" y="7080250"/>
            <a:ext cx="4029879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成果阐述</a:t>
            </a:r>
            <a:endParaRPr lang="zh-CN" altLang="en-US"/>
          </a:p>
        </p:txBody>
      </p:sp>
      <p:sp>
        <p:nvSpPr>
          <p:cNvPr id="3010" name="Object 3010"/>
          <p:cNvSpPr txBox="1"/>
          <p:nvPr/>
        </p:nvSpPr>
        <p:spPr>
          <a:xfrm>
            <a:off x="8068731" y="9486900"/>
            <a:ext cx="2417431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spc="600" dirty="0" smtClean="0" lang="zh-CN">
                <a:ln w="4762" cmpd="sng">
                  <a:solidFill>
                    <a:srgbClr val="FFB80F"/>
                  </a:solidFill>
                </a:ln>
                <a:solidFill>
                  <a:srgbClr val="262626"/>
                </a:solidFill>
                <a:latin typeface="BarlowCondensed-ExtraBold"/>
                <a:ea typeface="BarlowCondensed-ExtraBold"/>
              </a:rPr>
              <a:t>02</a:t>
            </a:r>
            <a:endParaRPr lang="zh-CN" altLang="en-US"/>
          </a:p>
        </p:txBody>
      </p:sp>
      <p:sp>
        <p:nvSpPr>
          <p:cNvPr id="3011" name="Object 3011"/>
          <p:cNvSpPr txBox="1"/>
          <p:nvPr/>
        </p:nvSpPr>
        <p:spPr>
          <a:xfrm>
            <a:off x="12832424" y="8023471"/>
            <a:ext cx="4096611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Advantages and </a:t>
            </a:r>
            <a:endParaRPr lang="zh-CN" altLang="en-US" sz="3000"/>
          </a:p>
          <a:p>
            <a:pPr algn="ctr">
              <a:lnSpc>
                <a:spcPct val="83333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disadvantages</a:t>
            </a:r>
            <a:endParaRPr lang="zh-CN" altLang="en-US"/>
          </a:p>
        </p:txBody>
      </p:sp>
      <p:sp>
        <p:nvSpPr>
          <p:cNvPr id="3012" name="Object 3012"/>
          <p:cNvSpPr txBox="1"/>
          <p:nvPr/>
        </p:nvSpPr>
        <p:spPr>
          <a:xfrm>
            <a:off x="12192000" y="7080250"/>
            <a:ext cx="5377459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优势与不足</a:t>
            </a:r>
            <a:endParaRPr lang="zh-CN" altLang="en-US"/>
          </a:p>
        </p:txBody>
      </p:sp>
      <p:pic>
        <p:nvPicPr>
          <p:cNvPr id="3013" name="image 3013"/>
          <p:cNvPicPr>
            <a:picLocks noChangeAspect="1"/>
          </p:cNvPicPr>
          <p:nvPr/>
        </p:nvPicPr>
        <p:blipFill>
          <a:blip r:embed="rId3013">
                </a:blip>
          <a:srcRect/>
          <a:stretch>
            <a:fillRect/>
          </a:stretch>
        </p:blipFill>
        <p:spPr>
          <a:xfrm rot="0" flipV="0" flipH="0">
            <a:off x="14249344" y="5486201"/>
            <a:ext cx="1105115" cy="1143178"/>
          </a:xfrm>
          <a:prstGeom prst="rect">
            <a:avLst/>
          </a:prstGeom>
        </p:spPr>
      </p:pic>
      <p:sp>
        <p:nvSpPr>
          <p:cNvPr id="3014" name="Object 3014"/>
          <p:cNvSpPr txBox="1"/>
          <p:nvPr/>
        </p:nvSpPr>
        <p:spPr>
          <a:xfrm>
            <a:off x="13406188" y="9486900"/>
            <a:ext cx="2772128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spc="600" dirty="0" smtClean="0" lang="zh-CN">
                <a:ln w="4762" cmpd="sng">
                  <a:solidFill>
                    <a:srgbClr val="FFB80F"/>
                  </a:solidFill>
                </a:ln>
                <a:solidFill>
                  <a:srgbClr val="262626"/>
                </a:solidFill>
                <a:latin typeface="BarlowCondensed-ExtraBold"/>
                <a:ea typeface="BarlowCondensed-ExtraBold"/>
              </a:rPr>
              <a:t>03</a:t>
            </a:r>
            <a:endParaRPr lang="zh-CN" altLang="en-US"/>
          </a:p>
        </p:txBody>
      </p:sp>
      <p:pic>
        <p:nvPicPr>
          <p:cNvPr id="3015" name="image 3015"/>
          <p:cNvPicPr>
            <a:picLocks noChangeAspect="1"/>
          </p:cNvPicPr>
          <p:nvPr/>
        </p:nvPicPr>
        <p:blipFill>
          <a:blip r:embed="rId3015">
                </a:blip>
          <a:srcRect/>
          <a:stretch>
            <a:fillRect/>
          </a:stretch>
        </p:blipFill>
        <p:spPr>
          <a:xfrm rot="0" flipV="0" flipH="0">
            <a:off x="19735611" y="5524377"/>
            <a:ext cx="1143314" cy="1079616"/>
          </a:xfrm>
          <a:prstGeom prst="rect">
            <a:avLst/>
          </a:prstGeom>
        </p:spPr>
      </p:pic>
      <p:sp>
        <p:nvSpPr>
          <p:cNvPr id="3016" name="Object 3016"/>
          <p:cNvSpPr txBox="1"/>
          <p:nvPr/>
        </p:nvSpPr>
        <p:spPr>
          <a:xfrm>
            <a:off x="17721851" y="8000301"/>
            <a:ext cx="5239159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Planning and prospect</a:t>
            </a:r>
            <a:endParaRPr lang="zh-CN" altLang="en-US"/>
          </a:p>
        </p:txBody>
      </p:sp>
      <p:sp>
        <p:nvSpPr>
          <p:cNvPr id="3017" name="Object 3017"/>
          <p:cNvSpPr txBox="1"/>
          <p:nvPr/>
        </p:nvSpPr>
        <p:spPr>
          <a:xfrm>
            <a:off x="18005047" y="7080250"/>
            <a:ext cx="4672768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规划展望</a:t>
            </a:r>
            <a:endParaRPr lang="zh-CN" altLang="en-US"/>
          </a:p>
        </p:txBody>
      </p:sp>
      <p:sp>
        <p:nvSpPr>
          <p:cNvPr id="3018" name="Object 3018"/>
          <p:cNvSpPr txBox="1"/>
          <p:nvPr/>
        </p:nvSpPr>
        <p:spPr>
          <a:xfrm>
            <a:off x="19022368" y="9486900"/>
            <a:ext cx="2484162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spc="600" dirty="0" smtClean="0" lang="zh-CN">
                <a:ln w="4762" cmpd="sng">
                  <a:solidFill>
                    <a:srgbClr val="FFB80F"/>
                  </a:solidFill>
                </a:ln>
                <a:solidFill>
                  <a:srgbClr val="262626"/>
                </a:solidFill>
                <a:latin typeface="BarlowCondensed-ExtraBold"/>
                <a:ea typeface="BarlowCondensed-ExtraBold"/>
              </a:rPr>
              <a:t>04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Object 401"/>
          <p:cNvSpPr txBox="1"/>
          <p:nvPr/>
        </p:nvSpPr>
        <p:spPr>
          <a:xfrm>
            <a:off x="12488465" y="6747979"/>
            <a:ext cx="9150946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600" i="0" b="0" dirty="0" smtClean="0" lang="zh-CN">
                <a:solidFill>
                  <a:srgbClr val="FFB80F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12661898" y="8686796"/>
            <a:ext cx="8762995" cy="50799"/>
          </a:xfrm>
          <a:prstGeom prst="rect">
            <a:avLst/>
          </a:prstGeom>
        </p:spPr>
      </p:pic>
      <p:sp>
        <p:nvSpPr>
          <p:cNvPr id="403" name="Object 403"/>
          <p:cNvSpPr txBox="1"/>
          <p:nvPr/>
        </p:nvSpPr>
        <p:spPr>
          <a:xfrm>
            <a:off x="12546210" y="9334516"/>
            <a:ext cx="90932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回顾半年的工作，围绕公众号运营，从选题规划到内容分发，最终实现推广变现</a:t>
            </a:r>
            <a:endParaRPr lang="zh-CN" altLang="en-US"/>
          </a:p>
        </p:txBody>
      </p:sp>
      <p:sp>
        <p:nvSpPr>
          <p:cNvPr id="404" name="Object 404"/>
          <p:cNvSpPr txBox="1"/>
          <p:nvPr/>
        </p:nvSpPr>
        <p:spPr>
          <a:xfrm>
            <a:off x="12532121" y="5504992"/>
            <a:ext cx="9045168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WORK REVIEW</a:t>
            </a:r>
            <a:endParaRPr lang="zh-CN" altLang="en-US"/>
          </a:p>
        </p:txBody>
      </p:sp>
      <p:pic>
        <p:nvPicPr>
          <p:cNvPr id="405" name="image 405"/>
          <p:cNvPicPr>
            <a:picLocks noChangeAspect="1"/>
          </p:cNvPicPr>
          <p:nvPr/>
        </p:nvPicPr>
        <p:blipFill>
          <a:blip r:embed="rId405">
                </a:blip>
          <a:srcRect/>
          <a:stretch>
            <a:fillRect/>
          </a:stretch>
        </p:blipFill>
        <p:spPr>
          <a:xfrm rot="0" flipV="0" flipH="0">
            <a:off x="3213100" y="3187700"/>
            <a:ext cx="7912100" cy="8140700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/>
        </p:nvPicPr>
        <p:blipFill>
          <a:blip r:embed="rId406">
                </a:blip>
          <a:srcRect/>
          <a:stretch>
            <a:fillRect/>
          </a:stretch>
        </p:blipFill>
        <p:spPr>
          <a:xfrm rot="0" flipV="0" flipH="0">
            <a:off x="12585694" y="3479796"/>
            <a:ext cx="1828802" cy="1828802"/>
          </a:xfrm>
          <a:prstGeom prst="rect">
            <a:avLst/>
          </a:prstGeom>
        </p:spPr>
      </p:pic>
      <p:pic>
        <p:nvPicPr>
          <p:cNvPr id="407" name="image 407"/>
          <p:cNvPicPr>
            <a:picLocks noChangeAspect="1"/>
          </p:cNvPicPr>
          <p:nvPr/>
        </p:nvPicPr>
        <p:blipFill>
          <a:blip r:embed="rId407">
                </a:blip>
          <a:srcRect/>
          <a:stretch>
            <a:fillRect/>
          </a:stretch>
        </p:blipFill>
        <p:spPr>
          <a:xfrm rot="0" flipV="0" flipH="0">
            <a:off x="13068169" y="3962429"/>
            <a:ext cx="876538" cy="8762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0" y="4114800"/>
            <a:ext cx="9105900" cy="67818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8216892" y="3886196"/>
            <a:ext cx="4343403" cy="1117603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8216892" y="5003799"/>
            <a:ext cx="876302" cy="495299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8216892" y="5676899"/>
            <a:ext cx="4343403" cy="1117598"/>
          </a:xfrm>
          <a:prstGeom prst="rect">
            <a:avLst/>
          </a:prstGeom>
        </p:spPr>
      </p:pic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    </a:blip>
          <a:srcRect/>
          <a:stretch>
            <a:fillRect/>
          </a:stretch>
        </p:blipFill>
        <p:spPr>
          <a:xfrm rot="0" flipV="0" flipH="0">
            <a:off x="8216892" y="6794498"/>
            <a:ext cx="876302" cy="495299"/>
          </a:xfrm>
          <a:prstGeom prst="rect">
            <a:avLst/>
          </a:prstGeom>
        </p:spPr>
      </p:pic>
      <p:pic>
        <p:nvPicPr>
          <p:cNvPr id="506" name="image 506"/>
          <p:cNvPicPr>
            <a:picLocks noChangeAspect="1"/>
          </p:cNvPicPr>
          <p:nvPr/>
        </p:nvPicPr>
        <p:blipFill>
          <a:blip r:embed="rId506">
                </a:blip>
          <a:srcRect/>
          <a:stretch>
            <a:fillRect/>
          </a:stretch>
        </p:blipFill>
        <p:spPr>
          <a:xfrm rot="0" flipV="0" flipH="0">
            <a:off x="8216892" y="7505697"/>
            <a:ext cx="4343403" cy="1117598"/>
          </a:xfrm>
          <a:prstGeom prst="rect">
            <a:avLst/>
          </a:prstGeom>
        </p:spPr>
      </p:pic>
      <p:pic>
        <p:nvPicPr>
          <p:cNvPr id="507" name="image 507"/>
          <p:cNvPicPr>
            <a:picLocks noChangeAspect="1"/>
          </p:cNvPicPr>
          <p:nvPr/>
        </p:nvPicPr>
        <p:blipFill>
          <a:blip r:embed="rId507">
                </a:blip>
          <a:srcRect/>
          <a:stretch>
            <a:fillRect/>
          </a:stretch>
        </p:blipFill>
        <p:spPr>
          <a:xfrm rot="0" flipV="0" flipH="0">
            <a:off x="8216892" y="8623296"/>
            <a:ext cx="876302" cy="495299"/>
          </a:xfrm>
          <a:prstGeom prst="rect">
            <a:avLst/>
          </a:prstGeom>
        </p:spPr>
      </p:pic>
      <p:pic>
        <p:nvPicPr>
          <p:cNvPr id="508" name="image 508"/>
          <p:cNvPicPr>
            <a:picLocks noChangeAspect="1"/>
          </p:cNvPicPr>
          <p:nvPr/>
        </p:nvPicPr>
        <p:blipFill>
          <a:blip r:embed="rId508">
                </a:blip>
          <a:srcRect/>
          <a:stretch>
            <a:fillRect/>
          </a:stretch>
        </p:blipFill>
        <p:spPr>
          <a:xfrm rot="0" flipV="0" flipH="0">
            <a:off x="8216892" y="9309095"/>
            <a:ext cx="4343403" cy="1117603"/>
          </a:xfrm>
          <a:prstGeom prst="rect">
            <a:avLst/>
          </a:prstGeom>
        </p:spPr>
      </p:pic>
      <p:pic>
        <p:nvPicPr>
          <p:cNvPr id="509" name="image 509"/>
          <p:cNvPicPr>
            <a:picLocks noChangeAspect="1"/>
          </p:cNvPicPr>
          <p:nvPr/>
        </p:nvPicPr>
        <p:blipFill>
          <a:blip r:embed="rId509">
                </a:blip>
          <a:srcRect/>
          <a:stretch>
            <a:fillRect/>
          </a:stretch>
        </p:blipFill>
        <p:spPr>
          <a:xfrm rot="0" flipV="0" flipH="0">
            <a:off x="8216892" y="10426699"/>
            <a:ext cx="876302" cy="495299"/>
          </a:xfrm>
          <a:prstGeom prst="rect">
            <a:avLst/>
          </a:prstGeom>
        </p:spPr>
      </p:pic>
      <p:sp>
        <p:nvSpPr>
          <p:cNvPr id="5010" name="Object 5010"/>
          <p:cNvSpPr txBox="1"/>
          <p:nvPr/>
        </p:nvSpPr>
        <p:spPr>
          <a:xfrm>
            <a:off x="8976320" y="3999068"/>
            <a:ext cx="3736378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选题规划</a:t>
            </a:r>
            <a:endParaRPr lang="zh-CN" altLang="en-US"/>
          </a:p>
        </p:txBody>
      </p:sp>
      <p:sp>
        <p:nvSpPr>
          <p:cNvPr id="5011" name="Object 5011"/>
          <p:cNvSpPr txBox="1"/>
          <p:nvPr/>
        </p:nvSpPr>
        <p:spPr>
          <a:xfrm>
            <a:off x="8982868" y="5743730"/>
            <a:ext cx="372982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编写内容</a:t>
            </a:r>
            <a:endParaRPr lang="zh-CN" altLang="en-US"/>
          </a:p>
        </p:txBody>
      </p:sp>
      <p:sp>
        <p:nvSpPr>
          <p:cNvPr id="5012" name="Object 5012"/>
          <p:cNvSpPr txBox="1"/>
          <p:nvPr/>
        </p:nvSpPr>
        <p:spPr>
          <a:xfrm>
            <a:off x="8986639" y="7620949"/>
            <a:ext cx="3726053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活动推送</a:t>
            </a:r>
            <a:endParaRPr lang="zh-CN" altLang="en-US"/>
          </a:p>
        </p:txBody>
      </p:sp>
      <p:sp>
        <p:nvSpPr>
          <p:cNvPr id="5013" name="Object 5013"/>
          <p:cNvSpPr txBox="1"/>
          <p:nvPr/>
        </p:nvSpPr>
        <p:spPr>
          <a:xfrm>
            <a:off x="8982868" y="9426135"/>
            <a:ext cx="372982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用户留存</a:t>
            </a:r>
            <a:endParaRPr lang="zh-CN" altLang="en-US"/>
          </a:p>
        </p:txBody>
      </p:sp>
      <p:sp>
        <p:nvSpPr>
          <p:cNvPr id="5014" name="Object 5014"/>
          <p:cNvSpPr txBox="1"/>
          <p:nvPr/>
        </p:nvSpPr>
        <p:spPr>
          <a:xfrm>
            <a:off x="12828389" y="3896675"/>
            <a:ext cx="96393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选题规划，制定公众号内容定位，选题规划，制定公众号内容定位</a:t>
            </a:r>
            <a:endParaRPr lang="zh-CN" altLang="en-US"/>
          </a:p>
        </p:txBody>
      </p:sp>
      <p:sp>
        <p:nvSpPr>
          <p:cNvPr id="5015" name="Object 5015"/>
          <p:cNvSpPr txBox="1"/>
          <p:nvPr/>
        </p:nvSpPr>
        <p:spPr>
          <a:xfrm>
            <a:off x="12817673" y="5687176"/>
            <a:ext cx="94488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收集整理内容素材，内容编写及编辑，收集整理内容素材，内容编写及编辑</a:t>
            </a:r>
            <a:endParaRPr lang="zh-CN" altLang="en-US"/>
          </a:p>
        </p:txBody>
      </p:sp>
      <p:sp>
        <p:nvSpPr>
          <p:cNvPr id="5016" name="Object 5016"/>
          <p:cNvSpPr txBox="1"/>
          <p:nvPr/>
        </p:nvSpPr>
        <p:spPr>
          <a:xfrm>
            <a:off x="12817475" y="7489386"/>
            <a:ext cx="96393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通过活动和广告植入实现推广，通过活动和广告植入实现推广 </a:t>
            </a:r>
            <a:endParaRPr lang="zh-CN" altLang="en-US"/>
          </a:p>
        </p:txBody>
      </p:sp>
      <p:sp>
        <p:nvSpPr>
          <p:cNvPr id="5017" name="Object 5017"/>
          <p:cNvSpPr txBox="1"/>
          <p:nvPr/>
        </p:nvSpPr>
        <p:spPr>
          <a:xfrm>
            <a:off x="12826801" y="9343586"/>
            <a:ext cx="95123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维护粉丝社群，实现高用户留存率，维护粉丝社群，实现高用户留存率</a:t>
            </a:r>
            <a:endParaRPr lang="zh-CN" altLang="en-US"/>
          </a:p>
        </p:txBody>
      </p:sp>
      <p:sp>
        <p:nvSpPr>
          <p:cNvPr id="5018" name="Object 5018"/>
          <p:cNvSpPr txBox="1"/>
          <p:nvPr/>
        </p:nvSpPr>
        <p:spPr>
          <a:xfrm>
            <a:off x="9077910" y="1065331"/>
            <a:ext cx="6228168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2120895" y="8864596"/>
            <a:ext cx="4762504" cy="48514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2095500" y="3365500"/>
            <a:ext cx="4800600" cy="55118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7404100" y="3365500"/>
            <a:ext cx="4800600" cy="5511800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    </a:blip>
          <a:srcRect/>
          <a:stretch>
            <a:fillRect/>
          </a:stretch>
        </p:blipFill>
        <p:spPr>
          <a:xfrm rot="0" flipV="0" flipH="0">
            <a:off x="12712700" y="3365500"/>
            <a:ext cx="4800600" cy="5511800"/>
          </a:xfrm>
          <a:prstGeom prst="rect">
            <a:avLst/>
          </a:prstGeom>
        </p:spPr>
      </p:pic>
      <p:pic>
        <p:nvPicPr>
          <p:cNvPr id="605" name="image 605"/>
          <p:cNvPicPr>
            <a:picLocks noChangeAspect="1"/>
          </p:cNvPicPr>
          <p:nvPr/>
        </p:nvPicPr>
        <p:blipFill>
          <a:blip r:embed="rId605">
                </a:blip>
          <a:srcRect/>
          <a:stretch>
            <a:fillRect/>
          </a:stretch>
        </p:blipFill>
        <p:spPr>
          <a:xfrm rot="0" flipV="0" flipH="0">
            <a:off x="18059400" y="3365500"/>
            <a:ext cx="4800600" cy="5511800"/>
          </a:xfrm>
          <a:prstGeom prst="rect">
            <a:avLst/>
          </a:prstGeom>
        </p:spPr>
      </p:pic>
      <p:pic>
        <p:nvPicPr>
          <p:cNvPr id="606" name="image 606"/>
          <p:cNvPicPr>
            <a:picLocks noChangeAspect="1"/>
          </p:cNvPicPr>
          <p:nvPr/>
        </p:nvPicPr>
        <p:blipFill>
          <a:blip r:embed="rId606">
                </a:blip>
          <a:srcRect/>
          <a:stretch>
            <a:fillRect/>
          </a:stretch>
        </p:blipFill>
        <p:spPr>
          <a:xfrm rot="0" flipV="0" flipH="0">
            <a:off x="7429493" y="8864596"/>
            <a:ext cx="4762504" cy="4851400"/>
          </a:xfrm>
          <a:prstGeom prst="rect">
            <a:avLst/>
          </a:prstGeom>
        </p:spPr>
      </p:pic>
      <p:pic>
        <p:nvPicPr>
          <p:cNvPr id="607" name="image 607"/>
          <p:cNvPicPr>
            <a:picLocks noChangeAspect="1"/>
          </p:cNvPicPr>
          <p:nvPr/>
        </p:nvPicPr>
        <p:blipFill>
          <a:blip r:embed="rId607">
                </a:blip>
          <a:srcRect/>
          <a:stretch>
            <a:fillRect/>
          </a:stretch>
        </p:blipFill>
        <p:spPr>
          <a:xfrm rot="0" flipV="0" flipH="0">
            <a:off x="12738092" y="8864596"/>
            <a:ext cx="4762504" cy="4851400"/>
          </a:xfrm>
          <a:prstGeom prst="rect">
            <a:avLst/>
          </a:prstGeom>
        </p:spPr>
      </p:pic>
      <p:pic>
        <p:nvPicPr>
          <p:cNvPr id="608" name="image 608"/>
          <p:cNvPicPr>
            <a:picLocks noChangeAspect="1"/>
          </p:cNvPicPr>
          <p:nvPr/>
        </p:nvPicPr>
        <p:blipFill>
          <a:blip r:embed="rId608">
                </a:blip>
          <a:srcRect/>
          <a:stretch>
            <a:fillRect/>
          </a:stretch>
        </p:blipFill>
        <p:spPr>
          <a:xfrm rot="0" flipV="0" flipH="0">
            <a:off x="18084792" y="8864596"/>
            <a:ext cx="4762504" cy="4851400"/>
          </a:xfrm>
          <a:prstGeom prst="rect">
            <a:avLst/>
          </a:prstGeom>
        </p:spPr>
      </p:pic>
      <p:sp>
        <p:nvSpPr>
          <p:cNvPr id="609" name="Object 609"/>
          <p:cNvSpPr txBox="1"/>
          <p:nvPr/>
        </p:nvSpPr>
        <p:spPr>
          <a:xfrm>
            <a:off x="2621162" y="9159743"/>
            <a:ext cx="3787843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选题规划</a:t>
            </a:r>
            <a:endParaRPr lang="zh-CN" altLang="en-US"/>
          </a:p>
        </p:txBody>
      </p:sp>
      <p:sp>
        <p:nvSpPr>
          <p:cNvPr id="6010" name="Object 6010"/>
          <p:cNvSpPr txBox="1"/>
          <p:nvPr/>
        </p:nvSpPr>
        <p:spPr>
          <a:xfrm>
            <a:off x="8078816" y="9164108"/>
            <a:ext cx="3517887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编写内容</a:t>
            </a:r>
            <a:endParaRPr lang="zh-CN" altLang="en-US"/>
          </a:p>
        </p:txBody>
      </p:sp>
      <p:sp>
        <p:nvSpPr>
          <p:cNvPr id="6011" name="Object 6011"/>
          <p:cNvSpPr txBox="1"/>
          <p:nvPr/>
        </p:nvSpPr>
        <p:spPr>
          <a:xfrm>
            <a:off x="13354954" y="9160536"/>
            <a:ext cx="3581387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活动推送</a:t>
            </a:r>
            <a:endParaRPr lang="zh-CN" altLang="en-US"/>
          </a:p>
        </p:txBody>
      </p:sp>
      <p:sp>
        <p:nvSpPr>
          <p:cNvPr id="6012" name="Object 6012"/>
          <p:cNvSpPr txBox="1"/>
          <p:nvPr/>
        </p:nvSpPr>
        <p:spPr>
          <a:xfrm>
            <a:off x="18698937" y="9150813"/>
            <a:ext cx="3581387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用户留存</a:t>
            </a:r>
            <a:endParaRPr lang="zh-CN" altLang="en-US"/>
          </a:p>
        </p:txBody>
      </p:sp>
      <p:sp>
        <p:nvSpPr>
          <p:cNvPr id="6013" name="Object 6013"/>
          <p:cNvSpPr txBox="1"/>
          <p:nvPr/>
        </p:nvSpPr>
        <p:spPr>
          <a:xfrm>
            <a:off x="2885761" y="9953186"/>
            <a:ext cx="33020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9166"/>
              </a:lnSpc>
            </a:pPr>
            <a:r>
              <a:rPr sz="28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选题规划，制定公众号内容定位</a:t>
            </a:r>
            <a:endParaRPr lang="zh-CN" altLang="en-US"/>
          </a:p>
        </p:txBody>
      </p:sp>
      <p:sp>
        <p:nvSpPr>
          <p:cNvPr id="6014" name="Object 6014"/>
          <p:cNvSpPr txBox="1"/>
          <p:nvPr/>
        </p:nvSpPr>
        <p:spPr>
          <a:xfrm>
            <a:off x="8078806" y="9954376"/>
            <a:ext cx="35179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91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收集整理内容素材，内容编写及编辑</a:t>
            </a:r>
            <a:endParaRPr lang="zh-CN" altLang="en-US"/>
          </a:p>
        </p:txBody>
      </p:sp>
      <p:sp>
        <p:nvSpPr>
          <p:cNvPr id="6015" name="Object 6015"/>
          <p:cNvSpPr txBox="1"/>
          <p:nvPr/>
        </p:nvSpPr>
        <p:spPr>
          <a:xfrm>
            <a:off x="13354946" y="9950805"/>
            <a:ext cx="35814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9166"/>
              </a:lnSpc>
            </a:pPr>
            <a:r>
              <a:rPr sz="28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通过活动和广告植入实现推广</a:t>
            </a:r>
            <a:endParaRPr lang="zh-CN" altLang="en-US"/>
          </a:p>
        </p:txBody>
      </p:sp>
      <p:sp>
        <p:nvSpPr>
          <p:cNvPr id="6016" name="Object 6016"/>
          <p:cNvSpPr txBox="1"/>
          <p:nvPr/>
        </p:nvSpPr>
        <p:spPr>
          <a:xfrm>
            <a:off x="18698933" y="9953186"/>
            <a:ext cx="35814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91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维护粉丝社群，实现高用户留存率</a:t>
            </a:r>
            <a:endParaRPr lang="zh-CN" altLang="en-US"/>
          </a:p>
        </p:txBody>
      </p:sp>
      <p:sp>
        <p:nvSpPr>
          <p:cNvPr id="6017" name="Object 6017"/>
          <p:cNvSpPr txBox="1"/>
          <p:nvPr/>
        </p:nvSpPr>
        <p:spPr>
          <a:xfrm>
            <a:off x="10268942" y="1065331"/>
            <a:ext cx="386080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  <p:sp>
        <p:nvSpPr>
          <p:cNvPr id="6018" name="Object 6018"/>
          <p:cNvSpPr txBox="1"/>
          <p:nvPr/>
        </p:nvSpPr>
        <p:spPr>
          <a:xfrm>
            <a:off x="8385685" y="11285153"/>
            <a:ext cx="2702294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spc="600" dirty="0" smtClean="0" lang="zh-CN">
                <a:ln w="4762" cmpd="sng">
                  <a:solidFill>
                    <a:srgbClr val="FFB80F"/>
                  </a:solidFill>
                </a:ln>
                <a:solidFill>
                  <a:srgbClr val="313131"/>
                </a:solidFill>
                <a:latin typeface="BarlowCondensed-ExtraBold"/>
                <a:ea typeface="BarlowCondensed-ExtraBold"/>
              </a:rPr>
              <a:t>02</a:t>
            </a:r>
            <a:endParaRPr lang="zh-CN" altLang="en-US"/>
          </a:p>
        </p:txBody>
      </p:sp>
      <p:sp>
        <p:nvSpPr>
          <p:cNvPr id="6019" name="Object 6019"/>
          <p:cNvSpPr txBox="1"/>
          <p:nvPr/>
        </p:nvSpPr>
        <p:spPr>
          <a:xfrm>
            <a:off x="3317274" y="11285153"/>
            <a:ext cx="2369889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spc="600" dirty="0" smtClean="0" lang="zh-CN">
                <a:ln w="4762" cmpd="sng">
                  <a:solidFill>
                    <a:srgbClr val="262626"/>
                  </a:solidFill>
                </a:ln>
                <a:solidFill>
                  <a:srgbClr val="FFB80F"/>
                </a:solidFill>
                <a:latin typeface="BarlowCondensed-ExtraBold"/>
                <a:ea typeface="BarlowCondensed-ExtraBold"/>
              </a:rPr>
              <a:t>01</a:t>
            </a:r>
            <a:endParaRPr lang="zh-CN" altLang="en-US"/>
          </a:p>
        </p:txBody>
      </p:sp>
      <p:sp>
        <p:nvSpPr>
          <p:cNvPr id="6020" name="Object 6020"/>
          <p:cNvSpPr txBox="1"/>
          <p:nvPr/>
        </p:nvSpPr>
        <p:spPr>
          <a:xfrm>
            <a:off x="13871520" y="11285153"/>
            <a:ext cx="2520084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spc="600" dirty="0" smtClean="0" lang="zh-CN">
                <a:ln w="4762" cmpd="sng">
                  <a:solidFill>
                    <a:srgbClr val="262626"/>
                  </a:solidFill>
                </a:ln>
                <a:solidFill>
                  <a:srgbClr val="FFB80F"/>
                </a:solidFill>
                <a:latin typeface="BarlowCondensed-ExtraBold"/>
                <a:ea typeface="BarlowCondensed-ExtraBold"/>
              </a:rPr>
              <a:t>03</a:t>
            </a:r>
            <a:endParaRPr lang="zh-CN" altLang="en-US"/>
          </a:p>
        </p:txBody>
      </p:sp>
      <p:sp>
        <p:nvSpPr>
          <p:cNvPr id="6021" name="Object 6021"/>
          <p:cNvSpPr txBox="1"/>
          <p:nvPr/>
        </p:nvSpPr>
        <p:spPr>
          <a:xfrm>
            <a:off x="19129320" y="11285153"/>
            <a:ext cx="2572542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spc="600" dirty="0" smtClean="0" lang="zh-CN">
                <a:ln w="4762" cmpd="sng">
                  <a:solidFill>
                    <a:srgbClr val="FFB80F"/>
                  </a:solidFill>
                </a:ln>
                <a:solidFill>
                  <a:srgbClr val="313131"/>
                </a:solidFill>
                <a:latin typeface="BarlowCondensed-ExtraBold"/>
                <a:ea typeface="BarlowCondensed-ExtraBold"/>
              </a:rPr>
              <a:t>04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Object 701"/>
          <p:cNvSpPr txBox="1"/>
          <p:nvPr/>
        </p:nvSpPr>
        <p:spPr>
          <a:xfrm>
            <a:off x="12478543" y="6752345"/>
            <a:ext cx="9098749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600" i="0" b="0" dirty="0" smtClean="0" lang="zh-CN">
                <a:solidFill>
                  <a:srgbClr val="FFB80F"/>
                </a:solidFill>
                <a:latin typeface="OPPOSans-B"/>
                <a:ea typeface="OPPOSans-B"/>
              </a:rPr>
              <a:t>成果阐述</a:t>
            </a:r>
            <a:endParaRPr lang="zh-CN" altLang="en-US"/>
          </a:p>
        </p:txBody>
      </p:sp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12661896" y="8686796"/>
            <a:ext cx="8762995" cy="50799"/>
          </a:xfrm>
          <a:prstGeom prst="rect">
            <a:avLst/>
          </a:prstGeom>
        </p:spPr>
      </p:pic>
      <p:sp>
        <p:nvSpPr>
          <p:cNvPr id="703" name="Object 703"/>
          <p:cNvSpPr txBox="1"/>
          <p:nvPr/>
        </p:nvSpPr>
        <p:spPr>
          <a:xfrm>
            <a:off x="12551568" y="9334516"/>
            <a:ext cx="93091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半年来的工作收获了很多，也有了一些产出和成绩,半年来的工作收获了很多，也有了一些产出和成绩</a:t>
            </a:r>
            <a:endParaRPr lang="zh-CN" altLang="en-US"/>
          </a:p>
        </p:txBody>
      </p:sp>
      <p:sp>
        <p:nvSpPr>
          <p:cNvPr id="704" name="Object 704"/>
          <p:cNvSpPr txBox="1"/>
          <p:nvPr/>
        </p:nvSpPr>
        <p:spPr>
          <a:xfrm>
            <a:off x="12533907" y="5504992"/>
            <a:ext cx="904339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ABOUT RESULTS</a:t>
            </a:r>
            <a:endParaRPr lang="zh-CN" altLang="en-US"/>
          </a:p>
        </p:txBody>
      </p:sp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2197100" y="3187700"/>
            <a:ext cx="9639300" cy="8140700"/>
          </a:xfrm>
          <a:prstGeom prst="rect">
            <a:avLst/>
          </a:prstGeom>
        </p:spPr>
      </p:pic>
      <p:pic>
        <p:nvPicPr>
          <p:cNvPr id="706" name="image 706"/>
          <p:cNvPicPr>
            <a:picLocks noChangeAspect="1"/>
          </p:cNvPicPr>
          <p:nvPr/>
        </p:nvPicPr>
        <p:blipFill>
          <a:blip r:embed="rId706">
                </a:blip>
          <a:srcRect/>
          <a:stretch>
            <a:fillRect/>
          </a:stretch>
        </p:blipFill>
        <p:spPr>
          <a:xfrm rot="0" flipV="0" flipH="0">
            <a:off x="12585691" y="3479796"/>
            <a:ext cx="1828802" cy="1828802"/>
          </a:xfrm>
          <a:prstGeom prst="rect">
            <a:avLst/>
          </a:prstGeom>
        </p:spPr>
      </p:pic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13106294" y="3962532"/>
            <a:ext cx="812810" cy="8889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Object 801"/>
          <p:cNvSpPr txBox="1"/>
          <p:nvPr/>
        </p:nvSpPr>
        <p:spPr>
          <a:xfrm>
            <a:off x="8324772" y="1053226"/>
            <a:ext cx="7734454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工作成绩</a:t>
            </a:r>
            <a:endParaRPr lang="zh-CN" altLang="en-US"/>
          </a:p>
        </p:txBody>
      </p:sp>
      <p:sp>
        <p:nvSpPr>
          <p:cNvPr id="802" name="Object 802"/>
          <p:cNvSpPr txBox="1"/>
          <p:nvPr/>
        </p:nvSpPr>
        <p:spPr>
          <a:xfrm>
            <a:off x="2723878" y="7952935"/>
            <a:ext cx="37338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内容</a:t>
            </a:r>
            <a:endParaRPr lang="zh-CN" altLang="en-US"/>
          </a:p>
        </p:txBody>
      </p:sp>
      <p:sp>
        <p:nvSpPr>
          <p:cNvPr id="803" name="Object 803"/>
          <p:cNvSpPr txBox="1"/>
          <p:nvPr/>
        </p:nvSpPr>
        <p:spPr>
          <a:xfrm>
            <a:off x="7796536" y="7945196"/>
            <a:ext cx="3670287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渠道</a:t>
            </a:r>
            <a:endParaRPr lang="zh-CN" altLang="en-US"/>
          </a:p>
        </p:txBody>
      </p:sp>
      <p:sp>
        <p:nvSpPr>
          <p:cNvPr id="804" name="Object 804"/>
          <p:cNvSpPr txBox="1"/>
          <p:nvPr/>
        </p:nvSpPr>
        <p:spPr>
          <a:xfrm>
            <a:off x="12823024" y="7951149"/>
            <a:ext cx="3543312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增长</a:t>
            </a:r>
            <a:endParaRPr lang="zh-CN" altLang="en-US"/>
          </a:p>
        </p:txBody>
      </p:sp>
      <p:sp>
        <p:nvSpPr>
          <p:cNvPr id="805" name="Object 805"/>
          <p:cNvSpPr txBox="1"/>
          <p:nvPr/>
        </p:nvSpPr>
        <p:spPr>
          <a:xfrm>
            <a:off x="17732495" y="7945196"/>
            <a:ext cx="37719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社群</a:t>
            </a:r>
            <a:endParaRPr lang="zh-CN" altLang="en-US"/>
          </a:p>
        </p:txBody>
      </p:sp>
      <p:sp>
        <p:nvSpPr>
          <p:cNvPr id="806" name="Object 806"/>
          <p:cNvSpPr txBox="1"/>
          <p:nvPr/>
        </p:nvSpPr>
        <p:spPr>
          <a:xfrm>
            <a:off x="2723880" y="9152133"/>
            <a:ext cx="373380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文章平均打开率行业领先地位，月阅读PV达500000+，单篇PV达到100000+</a:t>
            </a:r>
            <a:endParaRPr lang="zh-CN" altLang="en-US"/>
          </a:p>
        </p:txBody>
      </p:sp>
      <p:sp>
        <p:nvSpPr>
          <p:cNvPr id="807" name="Object 807"/>
          <p:cNvSpPr txBox="1"/>
          <p:nvPr/>
        </p:nvSpPr>
        <p:spPr>
          <a:xfrm>
            <a:off x="7796528" y="9166024"/>
            <a:ext cx="367030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进行腾讯广点通投放操作和优化，与10+个公众号建立起良好的互推合作关系</a:t>
            </a:r>
            <a:endParaRPr lang="zh-CN" altLang="en-US"/>
          </a:p>
        </p:txBody>
      </p:sp>
      <p:sp>
        <p:nvSpPr>
          <p:cNvPr id="808" name="Object 808"/>
          <p:cNvSpPr txBox="1"/>
          <p:nvPr/>
        </p:nvSpPr>
        <p:spPr>
          <a:xfrm>
            <a:off x="12823031" y="9165627"/>
            <a:ext cx="35433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通过活动实现用户计增长，一年积累精准粉丝30000+</a:t>
            </a:r>
            <a:endParaRPr lang="zh-CN" altLang="en-US"/>
          </a:p>
        </p:txBody>
      </p:sp>
      <p:sp>
        <p:nvSpPr>
          <p:cNvPr id="809" name="Object 809"/>
          <p:cNvSpPr txBox="1"/>
          <p:nvPr/>
        </p:nvSpPr>
        <p:spPr>
          <a:xfrm>
            <a:off x="17732492" y="9164436"/>
            <a:ext cx="37719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粉丝社群10个，共计2000+,为后续转化成功奠定基础</a:t>
            </a:r>
            <a:endParaRPr lang="zh-CN" altLang="en-US"/>
          </a:p>
        </p:txBody>
      </p:sp>
      <p:pic>
        <p:nvPicPr>
          <p:cNvPr id="8010" name="image 8010"/>
          <p:cNvPicPr>
            <a:picLocks noChangeAspect="1"/>
          </p:cNvPicPr>
          <p:nvPr/>
        </p:nvPicPr>
        <p:blipFill>
          <a:blip r:embed="rId8010">
                </a:blip>
          <a:srcRect/>
          <a:stretch>
            <a:fillRect/>
          </a:stretch>
        </p:blipFill>
        <p:spPr>
          <a:xfrm rot="0" flipV="0" flipH="0">
            <a:off x="2552692" y="11887197"/>
            <a:ext cx="3937007" cy="126999"/>
          </a:xfrm>
          <a:prstGeom prst="rect">
            <a:avLst/>
          </a:prstGeom>
        </p:spPr>
      </p:pic>
      <p:pic>
        <p:nvPicPr>
          <p:cNvPr id="8011" name="image 8011"/>
          <p:cNvPicPr>
            <a:picLocks noChangeAspect="1"/>
          </p:cNvPicPr>
          <p:nvPr/>
        </p:nvPicPr>
        <p:blipFill>
          <a:blip r:embed="rId8011">
                </a:blip>
          <a:srcRect/>
          <a:stretch>
            <a:fillRect/>
          </a:stretch>
        </p:blipFill>
        <p:spPr>
          <a:xfrm rot="0" flipV="0" flipH="0">
            <a:off x="7594599" y="11887197"/>
            <a:ext cx="3936998" cy="126999"/>
          </a:xfrm>
          <a:prstGeom prst="rect">
            <a:avLst/>
          </a:prstGeom>
        </p:spPr>
      </p:pic>
      <p:pic>
        <p:nvPicPr>
          <p:cNvPr id="8012" name="image 8012"/>
          <p:cNvPicPr>
            <a:picLocks noChangeAspect="1"/>
          </p:cNvPicPr>
          <p:nvPr/>
        </p:nvPicPr>
        <p:blipFill>
          <a:blip r:embed="rId8012">
                </a:blip>
          <a:srcRect/>
          <a:stretch>
            <a:fillRect/>
          </a:stretch>
        </p:blipFill>
        <p:spPr>
          <a:xfrm rot="0" flipV="0" flipH="0">
            <a:off x="12560293" y="11887197"/>
            <a:ext cx="3936998" cy="126999"/>
          </a:xfrm>
          <a:prstGeom prst="rect">
            <a:avLst/>
          </a:prstGeom>
        </p:spPr>
      </p:pic>
      <p:pic>
        <p:nvPicPr>
          <p:cNvPr id="8013" name="image 8013"/>
          <p:cNvPicPr>
            <a:picLocks noChangeAspect="1"/>
          </p:cNvPicPr>
          <p:nvPr/>
        </p:nvPicPr>
        <p:blipFill>
          <a:blip r:embed="rId8013">
                </a:blip>
          <a:srcRect/>
          <a:stretch>
            <a:fillRect/>
          </a:stretch>
        </p:blipFill>
        <p:spPr>
          <a:xfrm rot="0" flipV="0" flipH="0">
            <a:off x="17602192" y="11887197"/>
            <a:ext cx="3937007" cy="126999"/>
          </a:xfrm>
          <a:prstGeom prst="rect">
            <a:avLst/>
          </a:prstGeom>
        </p:spPr>
      </p:pic>
      <p:pic>
        <p:nvPicPr>
          <p:cNvPr id="8014" name="image 8014"/>
          <p:cNvPicPr>
            <a:picLocks noChangeAspect="1"/>
          </p:cNvPicPr>
          <p:nvPr/>
        </p:nvPicPr>
        <p:blipFill>
          <a:blip r:embed="rId8014">
                </a:blip>
          <a:srcRect/>
          <a:stretch>
            <a:fillRect/>
          </a:stretch>
        </p:blipFill>
        <p:spPr>
          <a:xfrm rot="0" flipV="0" flipH="0">
            <a:off x="2338183" y="3166486"/>
            <a:ext cx="4436278" cy="4400049"/>
          </a:xfrm>
          <a:prstGeom prst="rect">
            <a:avLst/>
          </a:prstGeom>
        </p:spPr>
      </p:pic>
      <p:sp>
        <p:nvSpPr>
          <p:cNvPr id="8015" name="Object 8015"/>
          <p:cNvSpPr txBox="1"/>
          <p:nvPr/>
        </p:nvSpPr>
        <p:spPr>
          <a:xfrm>
            <a:off x="2837096" y="4238416"/>
            <a:ext cx="3507368" cy="190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1505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95</a:t>
            </a:r>
            <a:r>
              <a:rPr sz="836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%</a:t>
            </a:r>
            <a:endParaRPr lang="zh-CN" altLang="en-US"/>
          </a:p>
        </p:txBody>
      </p:sp>
      <p:pic>
        <p:nvPicPr>
          <p:cNvPr id="8017" name="image 8017"/>
          <p:cNvPicPr>
            <a:picLocks noChangeAspect="1"/>
          </p:cNvPicPr>
          <p:nvPr/>
        </p:nvPicPr>
        <p:blipFill>
          <a:blip r:embed="rId8017">
                </a:blip>
          <a:srcRect/>
          <a:stretch>
            <a:fillRect/>
          </a:stretch>
        </p:blipFill>
        <p:spPr>
          <a:xfrm rot="0" flipV="0" flipH="0">
            <a:off x="7412429" y="3137118"/>
            <a:ext cx="4436278" cy="4400049"/>
          </a:xfrm>
          <a:prstGeom prst="rect">
            <a:avLst/>
          </a:prstGeom>
        </p:spPr>
      </p:pic>
      <p:sp>
        <p:nvSpPr>
          <p:cNvPr id="8018" name="Object 8018"/>
          <p:cNvSpPr txBox="1"/>
          <p:nvPr/>
        </p:nvSpPr>
        <p:spPr>
          <a:xfrm>
            <a:off x="7911341" y="4209047"/>
            <a:ext cx="3507368" cy="190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1505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80</a:t>
            </a:r>
            <a:r>
              <a:rPr sz="836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%</a:t>
            </a:r>
            <a:endParaRPr lang="zh-CN" altLang="en-US"/>
          </a:p>
        </p:txBody>
      </p:sp>
      <p:pic>
        <p:nvPicPr>
          <p:cNvPr id="8020" name="image 8020"/>
          <p:cNvPicPr>
            <a:picLocks noChangeAspect="1"/>
          </p:cNvPicPr>
          <p:nvPr/>
        </p:nvPicPr>
        <p:blipFill>
          <a:blip r:embed="rId8020">
                </a:blip>
          <a:srcRect/>
          <a:stretch>
            <a:fillRect/>
          </a:stretch>
        </p:blipFill>
        <p:spPr>
          <a:xfrm rot="0" flipV="0" flipH="0">
            <a:off x="12378923" y="3137118"/>
            <a:ext cx="4436278" cy="4400049"/>
          </a:xfrm>
          <a:prstGeom prst="rect">
            <a:avLst/>
          </a:prstGeom>
        </p:spPr>
      </p:pic>
      <p:sp>
        <p:nvSpPr>
          <p:cNvPr id="8021" name="Object 8021"/>
          <p:cNvSpPr txBox="1"/>
          <p:nvPr/>
        </p:nvSpPr>
        <p:spPr>
          <a:xfrm>
            <a:off x="12877835" y="4209047"/>
            <a:ext cx="3507368" cy="190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1505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85</a:t>
            </a:r>
            <a:r>
              <a:rPr sz="836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%</a:t>
            </a:r>
            <a:endParaRPr lang="zh-CN" altLang="en-US"/>
          </a:p>
        </p:txBody>
      </p:sp>
      <p:pic>
        <p:nvPicPr>
          <p:cNvPr id="8023" name="image 8023"/>
          <p:cNvPicPr>
            <a:picLocks noChangeAspect="1"/>
          </p:cNvPicPr>
          <p:nvPr/>
        </p:nvPicPr>
        <p:blipFill>
          <a:blip r:embed="rId8023">
                </a:blip>
          <a:srcRect/>
          <a:stretch>
            <a:fillRect/>
          </a:stretch>
        </p:blipFill>
        <p:spPr>
          <a:xfrm rot="0" flipV="0" flipH="0">
            <a:off x="17415266" y="3037722"/>
            <a:ext cx="4436278" cy="4400049"/>
          </a:xfrm>
          <a:prstGeom prst="rect">
            <a:avLst/>
          </a:prstGeom>
        </p:spPr>
      </p:pic>
      <p:sp>
        <p:nvSpPr>
          <p:cNvPr id="8024" name="Object 8024"/>
          <p:cNvSpPr txBox="1"/>
          <p:nvPr/>
        </p:nvSpPr>
        <p:spPr>
          <a:xfrm>
            <a:off x="17914178" y="4109652"/>
            <a:ext cx="3507368" cy="190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1505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75</a:t>
            </a:r>
            <a:r>
              <a:rPr sz="8360" i="0" b="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%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1689094" y="6857997"/>
            <a:ext cx="10502897" cy="5905499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12191991" y="952498"/>
            <a:ext cx="10502906" cy="5905499"/>
          </a:xfrm>
          <a:prstGeom prst="rect">
            <a:avLst/>
          </a:prstGeom>
        </p:spPr>
      </p:pic>
      <p:sp>
        <p:nvSpPr>
          <p:cNvPr id="903" name="Object 903"/>
          <p:cNvSpPr txBox="1"/>
          <p:nvPr/>
        </p:nvSpPr>
        <p:spPr>
          <a:xfrm>
            <a:off x="2444154" y="1762418"/>
            <a:ext cx="7482533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内容</a:t>
            </a:r>
            <a:endParaRPr lang="zh-CN" altLang="en-US"/>
          </a:p>
        </p:txBody>
      </p:sp>
      <p:sp>
        <p:nvSpPr>
          <p:cNvPr id="904" name="Object 904"/>
          <p:cNvSpPr txBox="1"/>
          <p:nvPr/>
        </p:nvSpPr>
        <p:spPr>
          <a:xfrm>
            <a:off x="2500709" y="8205088"/>
            <a:ext cx="80899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渠道</a:t>
            </a:r>
            <a:endParaRPr lang="zh-CN" altLang="en-US"/>
          </a:p>
        </p:txBody>
      </p:sp>
      <p:sp>
        <p:nvSpPr>
          <p:cNvPr id="905" name="Object 905"/>
          <p:cNvSpPr txBox="1"/>
          <p:nvPr/>
        </p:nvSpPr>
        <p:spPr>
          <a:xfrm>
            <a:off x="13283604" y="1747337"/>
            <a:ext cx="7817735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262626"/>
                </a:solidFill>
                <a:latin typeface="OPPOSans-B"/>
                <a:ea typeface="OPPOSans-B"/>
              </a:rPr>
              <a:t>增长</a:t>
            </a:r>
            <a:endParaRPr lang="zh-CN" altLang="en-US"/>
          </a:p>
        </p:txBody>
      </p:sp>
      <p:sp>
        <p:nvSpPr>
          <p:cNvPr id="906" name="Object 906"/>
          <p:cNvSpPr txBox="1"/>
          <p:nvPr/>
        </p:nvSpPr>
        <p:spPr>
          <a:xfrm>
            <a:off x="13283604" y="8182070"/>
            <a:ext cx="7616614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社群</a:t>
            </a:r>
            <a:endParaRPr lang="zh-CN" altLang="en-US"/>
          </a:p>
        </p:txBody>
      </p:sp>
      <p:sp>
        <p:nvSpPr>
          <p:cNvPr id="907" name="Object 907"/>
          <p:cNvSpPr txBox="1"/>
          <p:nvPr/>
        </p:nvSpPr>
        <p:spPr>
          <a:xfrm>
            <a:off x="2444154" y="3731455"/>
            <a:ext cx="8153400" cy="1041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9166"/>
              </a:lnSpc>
            </a:pPr>
            <a:r>
              <a:rPr sz="32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文章平均打开率行业领先地位，月阅读PV达500000+，单篇PV达到100000+</a:t>
            </a:r>
            <a:endParaRPr lang="zh-CN" altLang="en-US"/>
          </a:p>
        </p:txBody>
      </p:sp>
      <p:sp>
        <p:nvSpPr>
          <p:cNvPr id="908" name="Object 908"/>
          <p:cNvSpPr txBox="1"/>
          <p:nvPr/>
        </p:nvSpPr>
        <p:spPr>
          <a:xfrm>
            <a:off x="2500709" y="9808207"/>
            <a:ext cx="8064500" cy="1041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9166"/>
              </a:lnSpc>
            </a:pPr>
            <a:r>
              <a:rPr sz="32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进行腾讯广点通投放操作和优化，与10+个公众号建立起良好的互推合作关系</a:t>
            </a:r>
            <a:endParaRPr lang="zh-CN" altLang="en-US"/>
          </a:p>
        </p:txBody>
      </p:sp>
      <p:sp>
        <p:nvSpPr>
          <p:cNvPr id="909" name="Object 909"/>
          <p:cNvSpPr txBox="1"/>
          <p:nvPr/>
        </p:nvSpPr>
        <p:spPr>
          <a:xfrm>
            <a:off x="13283604" y="3733831"/>
            <a:ext cx="8166100" cy="1041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9166"/>
              </a:lnSpc>
            </a:pPr>
            <a:r>
              <a:rPr sz="3200" i="0" b="0" dirty="0" smtClean="0" lang="zh-CN">
                <a:solidFill>
                  <a:srgbClr val="262626"/>
                </a:solidFill>
                <a:latin typeface="OPPOSans-R"/>
                <a:ea typeface="OPPOSans-R"/>
              </a:rPr>
              <a:t>通过活动实现用户计增长，一年积累精准粉丝30000+</a:t>
            </a:r>
            <a:endParaRPr lang="zh-CN" altLang="en-US"/>
          </a:p>
        </p:txBody>
      </p:sp>
      <p:sp>
        <p:nvSpPr>
          <p:cNvPr id="9010" name="Object 9010"/>
          <p:cNvSpPr txBox="1"/>
          <p:nvPr/>
        </p:nvSpPr>
        <p:spPr>
          <a:xfrm>
            <a:off x="13283604" y="9812176"/>
            <a:ext cx="8432800" cy="1041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9166"/>
              </a:lnSpc>
            </a:pPr>
            <a:r>
              <a:rPr sz="32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粉丝社群10个，共计2000+,为后续转化成功奠定基础</a:t>
            </a:r>
            <a:endParaRPr lang="zh-CN" altLang="en-US"/>
          </a:p>
        </p:txBody>
      </p:sp>
      <p:sp>
        <p:nvSpPr>
          <p:cNvPr id="9011" name="Object 9011"/>
          <p:cNvSpPr txBox="1"/>
          <p:nvPr/>
        </p:nvSpPr>
        <p:spPr>
          <a:xfrm rot="5400000">
            <a:off x="-2017734" y="3645325"/>
            <a:ext cx="491402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spc="360" dirty="0" smtClean="0" lang="zh-CN">
                <a:solidFill>
                  <a:srgbClr val="FFFFFF"/>
                </a:solidFill>
                <a:latin typeface="BarlowCondensed-ExtraBold"/>
                <a:ea typeface="BarlowCondensed-ExtraBold"/>
              </a:rPr>
              <a:t>PART 01</a:t>
            </a:r>
            <a:endParaRPr lang="zh-CN" altLang="en-US"/>
          </a:p>
        </p:txBody>
      </p:sp>
      <p:sp>
        <p:nvSpPr>
          <p:cNvPr id="9012" name="Object 9012"/>
          <p:cNvSpPr txBox="1"/>
          <p:nvPr/>
        </p:nvSpPr>
        <p:spPr>
          <a:xfrm rot="5400000">
            <a:off x="9358253" y="3661237"/>
            <a:ext cx="4941987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spc="360" dirty="0" smtClean="0" lang="zh-CN">
                <a:solidFill>
                  <a:srgbClr val="FFB80F"/>
                </a:solidFill>
                <a:latin typeface="BarlowCondensed-ExtraBold"/>
                <a:ea typeface="BarlowCondensed-ExtraBold"/>
              </a:rPr>
              <a:t>PART 02</a:t>
            </a:r>
            <a:endParaRPr lang="zh-CN" altLang="en-US"/>
          </a:p>
        </p:txBody>
      </p:sp>
      <p:sp>
        <p:nvSpPr>
          <p:cNvPr id="9013" name="Object 9013"/>
          <p:cNvSpPr txBox="1"/>
          <p:nvPr/>
        </p:nvSpPr>
        <p:spPr>
          <a:xfrm rot="5400000">
            <a:off x="-1941978" y="9995769"/>
            <a:ext cx="4763212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spc="360" dirty="0" smtClean="0" lang="zh-CN">
                <a:solidFill>
                  <a:srgbClr val="FFB80F"/>
                </a:solidFill>
                <a:latin typeface="BarlowCondensed-ExtraBold"/>
                <a:ea typeface="BarlowCondensed-ExtraBold"/>
              </a:rPr>
              <a:t>PART 03</a:t>
            </a:r>
            <a:endParaRPr lang="zh-CN" altLang="en-US"/>
          </a:p>
        </p:txBody>
      </p:sp>
      <p:sp>
        <p:nvSpPr>
          <p:cNvPr id="9014" name="Object 9014"/>
          <p:cNvSpPr txBox="1"/>
          <p:nvPr/>
        </p:nvSpPr>
        <p:spPr>
          <a:xfrm rot="5400000">
            <a:off x="9522137" y="9923553"/>
            <a:ext cx="4612891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spc="360" dirty="0" smtClean="0" lang="zh-CN">
                <a:solidFill>
                  <a:srgbClr val="262626"/>
                </a:solidFill>
                <a:latin typeface="BarlowCondensed-ExtraBold"/>
                <a:ea typeface="BarlowCondensed-ExtraBold"/>
              </a:rPr>
              <a:t>PART 04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2020-12-02T14:30:54.175Z</dcterms:created>
  <dcterms:modified xsi:type="dcterms:W3CDTF">2020-12-02T14:30:54.175Z</dcterms:modified>
</cp:coreProperties>
</file>